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Eczar Bold" panose="020B0604020202020204" charset="0"/>
      <p:regular r:id="rId33"/>
    </p:embeddedFont>
    <p:embeddedFont>
      <p:font typeface="Public Sans" panose="020B0604020202020204" charset="0"/>
      <p:regular r:id="rId34"/>
    </p:embeddedFont>
    <p:embeddedFont>
      <p:font typeface="Raleway" pitchFamily="2" charset="0"/>
      <p:regular r:id="rId35"/>
    </p:embeddedFont>
    <p:embeddedFont>
      <p:font typeface="Raleway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25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hyperlink" Target="https://www.ijert.org/research/denial-of-service-attacks-tools-and-categories-IJERTV9IS030289.pdf" TargetMode="External"/><Relationship Id="rId3" Type="http://schemas.openxmlformats.org/officeDocument/2006/relationships/image" Target="../media/image1.png"/><Relationship Id="rId7" Type="http://schemas.openxmlformats.org/officeDocument/2006/relationships/hyperlink" Target="https://www.researchgate.net/publication/259941506_DoS_and_DDoS_Attacks_Impact_Analysis_and_Countermeasures"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2089734"/>
            <a:ext cx="16667624" cy="4882525"/>
          </a:xfrm>
          <a:prstGeom prst="rect">
            <a:avLst/>
          </a:prstGeom>
        </p:spPr>
        <p:txBody>
          <a:bodyPr lIns="0" tIns="0" rIns="0" bIns="0" rtlCol="0" anchor="t">
            <a:spAutoFit/>
          </a:bodyPr>
          <a:lstStyle/>
          <a:p>
            <a:pPr algn="ctr">
              <a:lnSpc>
                <a:spcPts val="9661"/>
              </a:lnSpc>
            </a:pPr>
            <a:r>
              <a:rPr lang="en-US" sz="8401" b="1">
                <a:solidFill>
                  <a:srgbClr val="273384"/>
                </a:solidFill>
                <a:latin typeface="Eczar Bold"/>
                <a:ea typeface="Eczar Bold"/>
                <a:cs typeface="Eczar Bold"/>
                <a:sym typeface="Eczar Bold"/>
              </a:rPr>
              <a:t>STUDYING NETWORK ATTACKS AND UNDERSTANDING DOS AND DDOS ATTACKS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5486437" y="7359015"/>
            <a:ext cx="7315126" cy="586956"/>
          </a:xfrm>
          <a:prstGeom prst="rect">
            <a:avLst/>
          </a:prstGeom>
        </p:spPr>
        <p:txBody>
          <a:bodyPr lIns="0" tIns="0" rIns="0" bIns="0" rtlCol="0" anchor="t">
            <a:spAutoFit/>
          </a:bodyPr>
          <a:lstStyle/>
          <a:p>
            <a:pPr algn="ctr">
              <a:lnSpc>
                <a:spcPts val="5040"/>
              </a:lnSpc>
            </a:pPr>
            <a:r>
              <a:rPr lang="en-US" sz="3600" dirty="0">
                <a:solidFill>
                  <a:srgbClr val="A88353"/>
                </a:solidFill>
                <a:latin typeface="Public Sans"/>
                <a:ea typeface="Public Sans"/>
                <a:cs typeface="Public Sans"/>
                <a:sym typeface="Public Sans"/>
              </a:rPr>
              <a:t>Ishan Arif Mardani, 21CS01023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9144000" y="2231642"/>
            <a:ext cx="8542907" cy="5321046"/>
          </a:xfrm>
          <a:prstGeom prst="rect">
            <a:avLst/>
          </a:prstGeom>
        </p:spPr>
        <p:txBody>
          <a:bodyPr lIns="0" tIns="0" rIns="0" bIns="0" rtlCol="0" anchor="t">
            <a:spAutoFit/>
          </a:bodyPr>
          <a:lstStyle/>
          <a:p>
            <a:pPr algn="l">
              <a:lnSpc>
                <a:spcPts val="14097"/>
              </a:lnSpc>
            </a:pPr>
            <a:r>
              <a:rPr lang="en-US" sz="11100" b="1">
                <a:solidFill>
                  <a:srgbClr val="273384"/>
                </a:solidFill>
                <a:latin typeface="Eczar Bold"/>
                <a:ea typeface="Eczar Bold"/>
                <a:cs typeface="Eczar Bold"/>
                <a:sym typeface="Eczar Bold"/>
              </a:rPr>
              <a:t>TYPES OF  DOS ATTACKS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09040" y="3516630"/>
            <a:ext cx="11869919" cy="6151245"/>
          </a:xfrm>
          <a:prstGeom prst="rect">
            <a:avLst/>
          </a:prstGeom>
        </p:spPr>
        <p:txBody>
          <a:bodyPr lIns="0" tIns="0" rIns="0" bIns="0" rtlCol="0" anchor="t">
            <a:spAutoFit/>
          </a:bodyPr>
          <a:lstStyle/>
          <a:p>
            <a:pPr algn="ctr">
              <a:lnSpc>
                <a:spcPts val="4890"/>
              </a:lnSpc>
            </a:pPr>
            <a:r>
              <a:rPr lang="en-US" sz="3000">
                <a:solidFill>
                  <a:srgbClr val="000000"/>
                </a:solidFill>
                <a:latin typeface="Raleway"/>
                <a:ea typeface="Raleway"/>
                <a:cs typeface="Raleway"/>
                <a:sym typeface="Raleway"/>
              </a:rPr>
              <a:t>Volumetric attacks can also be called “floods” because this attack floods a target’s server with requests, like unwanted pings. Attacks are measured in bits per second (bps) or Gigabits per second (Gbps). Volumetric DDoS attacks flood servers with traffic to overload bandwidth, often using DNS amplification or IoT botnets. Exploiting insecure IoT devices, attackers easily launch devastating attacks with minimal resources.</a:t>
            </a:r>
          </a:p>
          <a:p>
            <a:pPr algn="ctr">
              <a:lnSpc>
                <a:spcPts val="4890"/>
              </a:lnSpc>
            </a:pPr>
            <a:endParaRPr lang="en-US" sz="3000">
              <a:solidFill>
                <a:srgbClr val="000000"/>
              </a:solidFill>
              <a:latin typeface="Raleway"/>
              <a:ea typeface="Raleway"/>
              <a:cs typeface="Raleway"/>
              <a:sym typeface="Raleway"/>
            </a:endParaRPr>
          </a:p>
          <a:p>
            <a:pPr algn="ctr">
              <a:lnSpc>
                <a:spcPts val="4890"/>
              </a:lnSpc>
            </a:pPr>
            <a:endParaRPr lang="en-US" sz="3000">
              <a:solidFill>
                <a:srgbClr val="000000"/>
              </a:solidFill>
              <a:latin typeface="Raleway"/>
              <a:ea typeface="Raleway"/>
              <a:cs typeface="Raleway"/>
              <a:sym typeface="Raleway"/>
            </a:endParaRP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Volumetric Attacks (Gbps)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28324" y="3345434"/>
            <a:ext cx="11831352" cy="6770370"/>
          </a:xfrm>
          <a:prstGeom prst="rect">
            <a:avLst/>
          </a:prstGeom>
        </p:spPr>
        <p:txBody>
          <a:bodyPr lIns="0" tIns="0" rIns="0" bIns="0" rtlCol="0" anchor="t">
            <a:spAutoFit/>
          </a:bodyPr>
          <a:lstStyle/>
          <a:p>
            <a:pPr algn="l">
              <a:lnSpc>
                <a:spcPts val="4890"/>
              </a:lnSpc>
            </a:pPr>
            <a:r>
              <a:rPr lang="en-US" sz="3000">
                <a:solidFill>
                  <a:srgbClr val="000000"/>
                </a:solidFill>
                <a:latin typeface="Raleway"/>
                <a:ea typeface="Raleway"/>
                <a:cs typeface="Raleway"/>
                <a:sym typeface="Raleway"/>
              </a:rPr>
              <a:t>Protocol attacks often work at the network layer, and hence they are measured in packets per second (pps). Examples -</a:t>
            </a:r>
          </a:p>
          <a:p>
            <a:pPr marL="647700" lvl="1" indent="-323850" algn="l">
              <a:lnSpc>
                <a:spcPts val="4890"/>
              </a:lnSpc>
              <a:buFont typeface="Arial"/>
              <a:buChar char="•"/>
            </a:pPr>
            <a:r>
              <a:rPr lang="en-US" sz="3000">
                <a:solidFill>
                  <a:srgbClr val="000000"/>
                </a:solidFill>
                <a:latin typeface="Raleway"/>
                <a:ea typeface="Raleway"/>
                <a:cs typeface="Raleway"/>
                <a:sym typeface="Raleway"/>
              </a:rPr>
              <a:t>A Ping of death is an attack, in which the attacker aims to disrupt a targeted machine by sending a packet larger than the maximum allowable size, Some TCP/IP systems were never designed to handle packets larger than the maximum, making them vulnerable to packets above that size.</a:t>
            </a:r>
          </a:p>
          <a:p>
            <a:pPr marL="647700" lvl="1" indent="-323850" algn="l">
              <a:lnSpc>
                <a:spcPts val="4890"/>
              </a:lnSpc>
              <a:buFont typeface="Arial"/>
              <a:buChar char="•"/>
            </a:pPr>
            <a:r>
              <a:rPr lang="en-US" sz="3000">
                <a:solidFill>
                  <a:srgbClr val="000000"/>
                </a:solidFill>
                <a:latin typeface="Raleway"/>
                <a:ea typeface="Raleway"/>
                <a:cs typeface="Raleway"/>
                <a:sym typeface="Raleway"/>
              </a:rPr>
              <a:t>A TCP SYN flood is another common protocol attack. Here, a surge of TCP SYN requests directed towards a target overwhelms the target and makes it unresponsive.</a:t>
            </a: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330583" y="899723"/>
            <a:ext cx="15626834"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Protocol Based Attacks (PPS)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345434"/>
            <a:ext cx="11688915" cy="6151245"/>
          </a:xfrm>
          <a:prstGeom prst="rect">
            <a:avLst/>
          </a:prstGeom>
        </p:spPr>
        <p:txBody>
          <a:bodyPr lIns="0" tIns="0" rIns="0" bIns="0" rtlCol="0" anchor="t">
            <a:spAutoFit/>
          </a:bodyPr>
          <a:lstStyle/>
          <a:p>
            <a:pPr algn="ctr">
              <a:lnSpc>
                <a:spcPts val="4890"/>
              </a:lnSpc>
            </a:pPr>
            <a:r>
              <a:rPr lang="en-US" sz="3000">
                <a:solidFill>
                  <a:srgbClr val="000000"/>
                </a:solidFill>
                <a:latin typeface="Raleway"/>
                <a:ea typeface="Raleway"/>
                <a:cs typeface="Raleway"/>
                <a:sym typeface="Raleway"/>
              </a:rPr>
              <a:t>Application Layer DDoS attacks mimic legitimate user requests, making them harder to detect. These attacks, measured in requests per second (RPS), focus on overwhelming CPU and memory resources. They involve hitting web servers, running scripts, and accessing databases, slowing down systems.</a:t>
            </a:r>
          </a:p>
          <a:p>
            <a:pPr algn="ctr">
              <a:lnSpc>
                <a:spcPts val="4890"/>
              </a:lnSpc>
            </a:pPr>
            <a:r>
              <a:rPr lang="en-US" sz="3000">
                <a:solidFill>
                  <a:srgbClr val="000000"/>
                </a:solidFill>
                <a:latin typeface="Raleway"/>
                <a:ea typeface="Raleway"/>
                <a:cs typeface="Raleway"/>
                <a:sym typeface="Raleway"/>
              </a:rPr>
              <a:t>Examples are SQL injection and XSS.</a:t>
            </a:r>
          </a:p>
          <a:p>
            <a:pPr algn="ctr">
              <a:lnSpc>
                <a:spcPts val="4890"/>
              </a:lnSpc>
            </a:pPr>
            <a:r>
              <a:rPr lang="en-US" sz="3000">
                <a:solidFill>
                  <a:srgbClr val="000000"/>
                </a:solidFill>
                <a:latin typeface="Raleway"/>
                <a:ea typeface="Raleway"/>
                <a:cs typeface="Raleway"/>
                <a:sym typeface="Raleway"/>
              </a:rPr>
              <a:t>Cross-site scripting (XSS) is an attack in which an attacker injects malicious executable scripts into the code of a trusted application or website. Attackers often initiate an XSS attack by sending a malicious link to a user and enticing the user to click it.</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84275" y="899723"/>
            <a:ext cx="1731945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Application Layer Attacks (RPS)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0747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6830893" y="4361372"/>
            <a:ext cx="11125267" cy="1497580"/>
          </a:xfrm>
          <a:prstGeom prst="rect">
            <a:avLst/>
          </a:prstGeom>
        </p:spPr>
        <p:txBody>
          <a:bodyPr lIns="0" tIns="0" rIns="0" bIns="0" rtlCol="0" anchor="t">
            <a:spAutoFit/>
          </a:bodyPr>
          <a:lstStyle/>
          <a:p>
            <a:pPr algn="r">
              <a:lnSpc>
                <a:spcPts val="11938"/>
              </a:lnSpc>
            </a:pPr>
            <a:r>
              <a:rPr lang="en-US" sz="9400" b="1">
                <a:solidFill>
                  <a:srgbClr val="273384"/>
                </a:solidFill>
                <a:latin typeface="Eczar Bold"/>
                <a:ea typeface="Eczar Bold"/>
                <a:cs typeface="Eczar Bold"/>
                <a:sym typeface="Eczar Bold"/>
              </a:rPr>
              <a:t>TCP SYN FLOOD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5" name="Freeform 5"/>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3"/>
            <a:stretch>
              <a:fillRect/>
            </a:stretch>
          </a:blipFill>
        </p:spPr>
      </p:sp>
      <p:sp>
        <p:nvSpPr>
          <p:cNvPr id="7" name="Freeform 7"/>
          <p:cNvSpPr/>
          <p:nvPr/>
        </p:nvSpPr>
        <p:spPr>
          <a:xfrm>
            <a:off x="257577" y="205607"/>
            <a:ext cx="10078952" cy="6724101"/>
          </a:xfrm>
          <a:custGeom>
            <a:avLst/>
            <a:gdLst/>
            <a:ahLst/>
            <a:cxnLst/>
            <a:rect l="l" t="t" r="r" b="b"/>
            <a:pathLst>
              <a:path w="10078952" h="6724101">
                <a:moveTo>
                  <a:pt x="0" y="0"/>
                </a:moveTo>
                <a:lnTo>
                  <a:pt x="10078953" y="0"/>
                </a:lnTo>
                <a:lnTo>
                  <a:pt x="10078953" y="6724101"/>
                </a:lnTo>
                <a:lnTo>
                  <a:pt x="0" y="6724101"/>
                </a:lnTo>
                <a:lnTo>
                  <a:pt x="0" y="0"/>
                </a:lnTo>
                <a:close/>
              </a:path>
            </a:pathLst>
          </a:custGeom>
          <a:blipFill>
            <a:blip r:embed="rId4"/>
            <a:stretch>
              <a:fillRect/>
            </a:stretch>
          </a:blipFill>
        </p:spPr>
      </p:sp>
      <p:sp>
        <p:nvSpPr>
          <p:cNvPr id="8" name="TextBox 8"/>
          <p:cNvSpPr txBox="1"/>
          <p:nvPr/>
        </p:nvSpPr>
        <p:spPr>
          <a:xfrm>
            <a:off x="10488535" y="2259473"/>
            <a:ext cx="7726909" cy="827410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TCP connection exhibits three distinct processes in order to make a connection.</a:t>
            </a:r>
          </a:p>
          <a:p>
            <a:pPr marL="674227" lvl="1" indent="-337113" algn="l">
              <a:lnSpc>
                <a:spcPts val="4372"/>
              </a:lnSpc>
              <a:buAutoNum type="arabicPeriod"/>
            </a:pPr>
            <a:r>
              <a:rPr lang="en-US" sz="3122">
                <a:solidFill>
                  <a:srgbClr val="000000"/>
                </a:solidFill>
                <a:latin typeface="Raleway"/>
                <a:ea typeface="Raleway"/>
                <a:cs typeface="Raleway"/>
                <a:sym typeface="Raleway"/>
              </a:rPr>
              <a:t>First, the client sends a SYN packet to the server to initiate the connection.</a:t>
            </a:r>
          </a:p>
          <a:p>
            <a:pPr marL="674227" lvl="1" indent="-337113" algn="l">
              <a:lnSpc>
                <a:spcPts val="4372"/>
              </a:lnSpc>
              <a:buAutoNum type="arabicPeriod"/>
            </a:pPr>
            <a:r>
              <a:rPr lang="en-US" sz="3122">
                <a:solidFill>
                  <a:srgbClr val="000000"/>
                </a:solidFill>
                <a:latin typeface="Raleway"/>
                <a:ea typeface="Raleway"/>
                <a:cs typeface="Raleway"/>
                <a:sym typeface="Raleway"/>
              </a:rPr>
              <a:t>The server then responds to that initial packet with a SYN/ACK packet, to acknowledge the communication.</a:t>
            </a:r>
          </a:p>
          <a:p>
            <a:pPr marL="674227" lvl="1" indent="-337113" algn="l">
              <a:lnSpc>
                <a:spcPts val="4372"/>
              </a:lnSpc>
              <a:buAutoNum type="arabicPeriod"/>
            </a:pPr>
            <a:r>
              <a:rPr lang="en-US" sz="3122">
                <a:solidFill>
                  <a:srgbClr val="000000"/>
                </a:solidFill>
                <a:latin typeface="Raleway"/>
                <a:ea typeface="Raleway"/>
                <a:cs typeface="Raleway"/>
                <a:sym typeface="Raleway"/>
              </a:rPr>
              <a:t>Finally, the client returns an ACK packet to acknowledge the receipt of the packet from the server. After completing this sequence of packet sending and receiving, the TCP connection is open and able to send and receive data.</a:t>
            </a:r>
          </a:p>
          <a:p>
            <a:pPr algn="l">
              <a:lnSpc>
                <a:spcPts val="4372"/>
              </a:lnSpc>
            </a:pPr>
            <a:endParaRPr lang="en-US" sz="3122">
              <a:solidFill>
                <a:srgbClr val="000000"/>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5" name="Freeform 5"/>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3"/>
            <a:stretch>
              <a:fillRect/>
            </a:stretch>
          </a:blipFill>
        </p:spPr>
      </p:sp>
      <p:sp>
        <p:nvSpPr>
          <p:cNvPr id="7" name="Freeform 7"/>
          <p:cNvSpPr/>
          <p:nvPr/>
        </p:nvSpPr>
        <p:spPr>
          <a:xfrm>
            <a:off x="153011" y="241962"/>
            <a:ext cx="9921329" cy="6616524"/>
          </a:xfrm>
          <a:custGeom>
            <a:avLst/>
            <a:gdLst/>
            <a:ahLst/>
            <a:cxnLst/>
            <a:rect l="l" t="t" r="r" b="b"/>
            <a:pathLst>
              <a:path w="9921329" h="6616524">
                <a:moveTo>
                  <a:pt x="0" y="0"/>
                </a:moveTo>
                <a:lnTo>
                  <a:pt x="9921329" y="0"/>
                </a:lnTo>
                <a:lnTo>
                  <a:pt x="9921329" y="6616524"/>
                </a:lnTo>
                <a:lnTo>
                  <a:pt x="0" y="6616524"/>
                </a:lnTo>
                <a:lnTo>
                  <a:pt x="0" y="0"/>
                </a:lnTo>
                <a:close/>
              </a:path>
            </a:pathLst>
          </a:custGeom>
          <a:blipFill>
            <a:blip r:embed="rId4"/>
            <a:stretch>
              <a:fillRect/>
            </a:stretch>
          </a:blipFill>
        </p:spPr>
      </p:sp>
      <p:sp>
        <p:nvSpPr>
          <p:cNvPr id="8" name="TextBox 8"/>
          <p:cNvSpPr txBox="1"/>
          <p:nvPr/>
        </p:nvSpPr>
        <p:spPr>
          <a:xfrm>
            <a:off x="10354094" y="2830626"/>
            <a:ext cx="7726909" cy="772165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Here’s how DOS attack works -</a:t>
            </a:r>
          </a:p>
          <a:p>
            <a:pPr algn="l">
              <a:lnSpc>
                <a:spcPts val="4372"/>
              </a:lnSpc>
            </a:pPr>
            <a:r>
              <a:rPr lang="en-US" sz="3122">
                <a:solidFill>
                  <a:srgbClr val="000000"/>
                </a:solidFill>
                <a:latin typeface="Raleway"/>
                <a:ea typeface="Raleway"/>
                <a:cs typeface="Raleway"/>
                <a:sym typeface="Raleway"/>
              </a:rPr>
              <a:t>In a SYN flood DoS attack, the attacker floods the server with SYN packets, each initiating a connection. The server responds and holds open a port, awaiting confirmation which never arrives. However, as the attacker floods with more SYN packets, the server's resources are exhausted, unable to process legitimate requests. This overwhelms the server, rendering it unable to handle genuine traffic, leading to service disruption or downtime.</a:t>
            </a:r>
          </a:p>
          <a:p>
            <a:pPr algn="l">
              <a:lnSpc>
                <a:spcPts val="4372"/>
              </a:lnSpc>
            </a:pPr>
            <a:endParaRPr lang="en-US" sz="3122">
              <a:solidFill>
                <a:srgbClr val="000000"/>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6769703" y="3604135"/>
            <a:ext cx="11518297" cy="3012055"/>
          </a:xfrm>
          <a:prstGeom prst="rect">
            <a:avLst/>
          </a:prstGeom>
        </p:spPr>
        <p:txBody>
          <a:bodyPr lIns="0" tIns="0" rIns="0" bIns="0" rtlCol="0" anchor="t">
            <a:spAutoFit/>
          </a:bodyPr>
          <a:lstStyle/>
          <a:p>
            <a:pPr algn="r">
              <a:lnSpc>
                <a:spcPts val="11938"/>
              </a:lnSpc>
            </a:pPr>
            <a:r>
              <a:rPr lang="en-US" sz="9400" b="1">
                <a:solidFill>
                  <a:srgbClr val="273384"/>
                </a:solidFill>
                <a:latin typeface="Eczar Bold"/>
                <a:ea typeface="Eczar Bold"/>
                <a:cs typeface="Eczar Bold"/>
                <a:sym typeface="Eczar Bold"/>
              </a:rPr>
              <a:t>DEMONSTRATION OF TCP-SYN FLOOD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Freeform 9"/>
          <p:cNvSpPr/>
          <p:nvPr/>
        </p:nvSpPr>
        <p:spPr>
          <a:xfrm>
            <a:off x="474712" y="326499"/>
            <a:ext cx="9800176" cy="4574360"/>
          </a:xfrm>
          <a:custGeom>
            <a:avLst/>
            <a:gdLst/>
            <a:ahLst/>
            <a:cxnLst/>
            <a:rect l="l" t="t" r="r" b="b"/>
            <a:pathLst>
              <a:path w="9800176" h="4574360">
                <a:moveTo>
                  <a:pt x="0" y="0"/>
                </a:moveTo>
                <a:lnTo>
                  <a:pt x="9800176" y="0"/>
                </a:lnTo>
                <a:lnTo>
                  <a:pt x="9800176" y="4574360"/>
                </a:lnTo>
                <a:lnTo>
                  <a:pt x="0" y="4574360"/>
                </a:lnTo>
                <a:lnTo>
                  <a:pt x="0" y="0"/>
                </a:lnTo>
                <a:close/>
              </a:path>
            </a:pathLst>
          </a:custGeom>
          <a:blipFill>
            <a:blip r:embed="rId6"/>
            <a:stretch>
              <a:fillRect/>
            </a:stretch>
          </a:blipFill>
        </p:spPr>
      </p:sp>
      <p:sp>
        <p:nvSpPr>
          <p:cNvPr id="10" name="Freeform 10"/>
          <p:cNvSpPr/>
          <p:nvPr/>
        </p:nvSpPr>
        <p:spPr>
          <a:xfrm>
            <a:off x="8208450" y="5143500"/>
            <a:ext cx="9507533" cy="4861501"/>
          </a:xfrm>
          <a:custGeom>
            <a:avLst/>
            <a:gdLst/>
            <a:ahLst/>
            <a:cxnLst/>
            <a:rect l="l" t="t" r="r" b="b"/>
            <a:pathLst>
              <a:path w="9507533" h="4861501">
                <a:moveTo>
                  <a:pt x="0" y="0"/>
                </a:moveTo>
                <a:lnTo>
                  <a:pt x="9507533" y="0"/>
                </a:lnTo>
                <a:lnTo>
                  <a:pt x="9507533" y="4861501"/>
                </a:lnTo>
                <a:lnTo>
                  <a:pt x="0" y="4861501"/>
                </a:lnTo>
                <a:lnTo>
                  <a:pt x="0" y="0"/>
                </a:lnTo>
                <a:close/>
              </a:path>
            </a:pathLst>
          </a:custGeom>
          <a:blipFill>
            <a:blip r:embed="rId7"/>
            <a:stretch>
              <a:fillRect/>
            </a:stretch>
          </a:blipFill>
        </p:spPr>
      </p:sp>
      <p:sp>
        <p:nvSpPr>
          <p:cNvPr id="11" name="Freeform 11"/>
          <p:cNvSpPr/>
          <p:nvPr/>
        </p:nvSpPr>
        <p:spPr>
          <a:xfrm rot="-10800000">
            <a:off x="10518440" y="1327643"/>
            <a:ext cx="2201699" cy="666014"/>
          </a:xfrm>
          <a:custGeom>
            <a:avLst/>
            <a:gdLst/>
            <a:ahLst/>
            <a:cxnLst/>
            <a:rect l="l" t="t" r="r" b="b"/>
            <a:pathLst>
              <a:path w="2201699" h="666014">
                <a:moveTo>
                  <a:pt x="0" y="0"/>
                </a:moveTo>
                <a:lnTo>
                  <a:pt x="2201699" y="0"/>
                </a:lnTo>
                <a:lnTo>
                  <a:pt x="2201699" y="666014"/>
                </a:lnTo>
                <a:lnTo>
                  <a:pt x="0" y="6660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738202" y="6263593"/>
            <a:ext cx="6894600" cy="1671320"/>
          </a:xfrm>
          <a:prstGeom prst="rect">
            <a:avLst/>
          </a:prstGeom>
        </p:spPr>
        <p:txBody>
          <a:bodyPr lIns="0" tIns="0" rIns="0" bIns="0" rtlCol="0" anchor="t">
            <a:spAutoFit/>
          </a:bodyPr>
          <a:lstStyle/>
          <a:p>
            <a:pPr algn="l">
              <a:lnSpc>
                <a:spcPts val="4479"/>
              </a:lnSpc>
            </a:pPr>
            <a:r>
              <a:rPr lang="en-US" sz="3199">
                <a:solidFill>
                  <a:srgbClr val="000000"/>
                </a:solidFill>
                <a:latin typeface="Raleway"/>
                <a:ea typeface="Raleway"/>
                <a:cs typeface="Raleway"/>
                <a:sym typeface="Raleway"/>
              </a:rPr>
              <a:t>We are using 2 separate instances of Linux running on VirtualBox as the target and the attacking machine.</a:t>
            </a:r>
          </a:p>
        </p:txBody>
      </p:sp>
      <p:sp>
        <p:nvSpPr>
          <p:cNvPr id="13" name="TextBox 13"/>
          <p:cNvSpPr txBox="1"/>
          <p:nvPr/>
        </p:nvSpPr>
        <p:spPr>
          <a:xfrm>
            <a:off x="12963690" y="1148215"/>
            <a:ext cx="1964947" cy="780357"/>
          </a:xfrm>
          <a:prstGeom prst="rect">
            <a:avLst/>
          </a:prstGeom>
        </p:spPr>
        <p:txBody>
          <a:bodyPr lIns="0" tIns="0" rIns="0" bIns="0" rtlCol="0" anchor="t">
            <a:spAutoFit/>
          </a:bodyPr>
          <a:lstStyle/>
          <a:p>
            <a:pPr algn="l">
              <a:lnSpc>
                <a:spcPts val="6338"/>
              </a:lnSpc>
            </a:pPr>
            <a:r>
              <a:rPr lang="en-US" sz="4527" b="1">
                <a:solidFill>
                  <a:srgbClr val="000000"/>
                </a:solidFill>
                <a:latin typeface="Raleway Bold"/>
                <a:ea typeface="Raleway Bold"/>
                <a:cs typeface="Raleway Bold"/>
                <a:sym typeface="Raleway Bold"/>
              </a:rPr>
              <a:t>Target</a:t>
            </a:r>
          </a:p>
        </p:txBody>
      </p:sp>
      <p:sp>
        <p:nvSpPr>
          <p:cNvPr id="14" name="TextBox 14"/>
          <p:cNvSpPr txBox="1"/>
          <p:nvPr/>
        </p:nvSpPr>
        <p:spPr>
          <a:xfrm>
            <a:off x="13205841" y="2518429"/>
            <a:ext cx="2449248" cy="780357"/>
          </a:xfrm>
          <a:prstGeom prst="rect">
            <a:avLst/>
          </a:prstGeom>
        </p:spPr>
        <p:txBody>
          <a:bodyPr lIns="0" tIns="0" rIns="0" bIns="0" rtlCol="0" anchor="t">
            <a:spAutoFit/>
          </a:bodyPr>
          <a:lstStyle/>
          <a:p>
            <a:pPr algn="l">
              <a:lnSpc>
                <a:spcPts val="6338"/>
              </a:lnSpc>
            </a:pPr>
            <a:r>
              <a:rPr lang="en-US" sz="4527" b="1">
                <a:solidFill>
                  <a:srgbClr val="000000"/>
                </a:solidFill>
                <a:latin typeface="Raleway Bold"/>
                <a:ea typeface="Raleway Bold"/>
                <a:cs typeface="Raleway Bold"/>
                <a:sym typeface="Raleway Bold"/>
              </a:rPr>
              <a:t>Attacker</a:t>
            </a:r>
          </a:p>
        </p:txBody>
      </p:sp>
      <p:sp>
        <p:nvSpPr>
          <p:cNvPr id="15" name="Freeform 15"/>
          <p:cNvSpPr/>
          <p:nvPr/>
        </p:nvSpPr>
        <p:spPr>
          <a:xfrm rot="5400000">
            <a:off x="13587849" y="3966251"/>
            <a:ext cx="1685233" cy="509783"/>
          </a:xfrm>
          <a:custGeom>
            <a:avLst/>
            <a:gdLst/>
            <a:ahLst/>
            <a:cxnLst/>
            <a:rect l="l" t="t" r="r" b="b"/>
            <a:pathLst>
              <a:path w="1685233" h="509783">
                <a:moveTo>
                  <a:pt x="0" y="0"/>
                </a:moveTo>
                <a:lnTo>
                  <a:pt x="1685233" y="0"/>
                </a:lnTo>
                <a:lnTo>
                  <a:pt x="1685233" y="509783"/>
                </a:lnTo>
                <a:lnTo>
                  <a:pt x="0" y="5097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Freeform 9"/>
          <p:cNvSpPr/>
          <p:nvPr/>
        </p:nvSpPr>
        <p:spPr>
          <a:xfrm rot="-10800000">
            <a:off x="10430558" y="1888681"/>
            <a:ext cx="2201699" cy="666014"/>
          </a:xfrm>
          <a:custGeom>
            <a:avLst/>
            <a:gdLst/>
            <a:ahLst/>
            <a:cxnLst/>
            <a:rect l="l" t="t" r="r" b="b"/>
            <a:pathLst>
              <a:path w="2201699" h="666014">
                <a:moveTo>
                  <a:pt x="0" y="0"/>
                </a:moveTo>
                <a:lnTo>
                  <a:pt x="2201699" y="0"/>
                </a:lnTo>
                <a:lnTo>
                  <a:pt x="2201699" y="666014"/>
                </a:lnTo>
                <a:lnTo>
                  <a:pt x="0" y="6660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14048022" y="4716416"/>
            <a:ext cx="1352193" cy="409038"/>
          </a:xfrm>
          <a:custGeom>
            <a:avLst/>
            <a:gdLst/>
            <a:ahLst/>
            <a:cxnLst/>
            <a:rect l="l" t="t" r="r" b="b"/>
            <a:pathLst>
              <a:path w="1352193" h="409038">
                <a:moveTo>
                  <a:pt x="0" y="0"/>
                </a:moveTo>
                <a:lnTo>
                  <a:pt x="1352193" y="0"/>
                </a:lnTo>
                <a:lnTo>
                  <a:pt x="1352193" y="409038"/>
                </a:lnTo>
                <a:lnTo>
                  <a:pt x="0" y="4090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57577" y="527910"/>
            <a:ext cx="9771796" cy="3387556"/>
          </a:xfrm>
          <a:custGeom>
            <a:avLst/>
            <a:gdLst/>
            <a:ahLst/>
            <a:cxnLst/>
            <a:rect l="l" t="t" r="r" b="b"/>
            <a:pathLst>
              <a:path w="9771796" h="3387556">
                <a:moveTo>
                  <a:pt x="0" y="0"/>
                </a:moveTo>
                <a:lnTo>
                  <a:pt x="9771796" y="0"/>
                </a:lnTo>
                <a:lnTo>
                  <a:pt x="9771796" y="3387555"/>
                </a:lnTo>
                <a:lnTo>
                  <a:pt x="0" y="3387555"/>
                </a:lnTo>
                <a:lnTo>
                  <a:pt x="0" y="0"/>
                </a:lnTo>
                <a:close/>
              </a:path>
            </a:pathLst>
          </a:custGeom>
          <a:blipFill>
            <a:blip r:embed="rId8"/>
            <a:stretch>
              <a:fillRect/>
            </a:stretch>
          </a:blipFill>
        </p:spPr>
      </p:sp>
      <p:sp>
        <p:nvSpPr>
          <p:cNvPr id="12" name="Freeform 12"/>
          <p:cNvSpPr/>
          <p:nvPr/>
        </p:nvSpPr>
        <p:spPr>
          <a:xfrm>
            <a:off x="8208450" y="5818358"/>
            <a:ext cx="9649982" cy="3439942"/>
          </a:xfrm>
          <a:custGeom>
            <a:avLst/>
            <a:gdLst/>
            <a:ahLst/>
            <a:cxnLst/>
            <a:rect l="l" t="t" r="r" b="b"/>
            <a:pathLst>
              <a:path w="9649982" h="3439942">
                <a:moveTo>
                  <a:pt x="0" y="0"/>
                </a:moveTo>
                <a:lnTo>
                  <a:pt x="9649982" y="0"/>
                </a:lnTo>
                <a:lnTo>
                  <a:pt x="9649982" y="3439942"/>
                </a:lnTo>
                <a:lnTo>
                  <a:pt x="0" y="3439942"/>
                </a:lnTo>
                <a:lnTo>
                  <a:pt x="0" y="0"/>
                </a:lnTo>
                <a:close/>
              </a:path>
            </a:pathLst>
          </a:custGeom>
          <a:blipFill>
            <a:blip r:embed="rId9"/>
            <a:stretch>
              <a:fillRect r="-21406"/>
            </a:stretch>
          </a:blipFill>
        </p:spPr>
      </p:sp>
      <p:sp>
        <p:nvSpPr>
          <p:cNvPr id="13" name="TextBox 13"/>
          <p:cNvSpPr txBox="1"/>
          <p:nvPr/>
        </p:nvSpPr>
        <p:spPr>
          <a:xfrm>
            <a:off x="1346699" y="6363187"/>
            <a:ext cx="6472257" cy="2233295"/>
          </a:xfrm>
          <a:prstGeom prst="rect">
            <a:avLst/>
          </a:prstGeom>
        </p:spPr>
        <p:txBody>
          <a:bodyPr lIns="0" tIns="0" rIns="0" bIns="0" rtlCol="0" anchor="t">
            <a:spAutoFit/>
          </a:bodyPr>
          <a:lstStyle/>
          <a:p>
            <a:pPr algn="l">
              <a:lnSpc>
                <a:spcPts val="4479"/>
              </a:lnSpc>
            </a:pPr>
            <a:r>
              <a:rPr lang="en-US" sz="3199">
                <a:solidFill>
                  <a:srgbClr val="000000"/>
                </a:solidFill>
                <a:latin typeface="Raleway"/>
                <a:ea typeface="Raleway"/>
                <a:cs typeface="Raleway"/>
                <a:sym typeface="Raleway"/>
              </a:rPr>
              <a:t>Now we have opened the Task Manager and the Wireshark packet analyzer in the target machine for monitoring purposes. </a:t>
            </a:r>
          </a:p>
        </p:txBody>
      </p:sp>
      <p:sp>
        <p:nvSpPr>
          <p:cNvPr id="14" name="TextBox 14"/>
          <p:cNvSpPr txBox="1"/>
          <p:nvPr/>
        </p:nvSpPr>
        <p:spPr>
          <a:xfrm>
            <a:off x="12915000" y="1774338"/>
            <a:ext cx="4027274" cy="780357"/>
          </a:xfrm>
          <a:prstGeom prst="rect">
            <a:avLst/>
          </a:prstGeom>
        </p:spPr>
        <p:txBody>
          <a:bodyPr lIns="0" tIns="0" rIns="0" bIns="0" rtlCol="0" anchor="t">
            <a:spAutoFit/>
          </a:bodyPr>
          <a:lstStyle/>
          <a:p>
            <a:pPr algn="l">
              <a:lnSpc>
                <a:spcPts val="6338"/>
              </a:lnSpc>
            </a:pPr>
            <a:r>
              <a:rPr lang="en-US" sz="4527" b="1">
                <a:solidFill>
                  <a:srgbClr val="000000"/>
                </a:solidFill>
                <a:latin typeface="Raleway Bold"/>
                <a:ea typeface="Raleway Bold"/>
                <a:cs typeface="Raleway Bold"/>
                <a:sym typeface="Raleway Bold"/>
              </a:rPr>
              <a:t>Task Manager</a:t>
            </a:r>
          </a:p>
        </p:txBody>
      </p:sp>
      <p:sp>
        <p:nvSpPr>
          <p:cNvPr id="15" name="TextBox 15"/>
          <p:cNvSpPr txBox="1"/>
          <p:nvPr/>
        </p:nvSpPr>
        <p:spPr>
          <a:xfrm>
            <a:off x="13239607" y="3135109"/>
            <a:ext cx="2969024" cy="780357"/>
          </a:xfrm>
          <a:prstGeom prst="rect">
            <a:avLst/>
          </a:prstGeom>
        </p:spPr>
        <p:txBody>
          <a:bodyPr lIns="0" tIns="0" rIns="0" bIns="0" rtlCol="0" anchor="t">
            <a:spAutoFit/>
          </a:bodyPr>
          <a:lstStyle/>
          <a:p>
            <a:pPr algn="l">
              <a:lnSpc>
                <a:spcPts val="6338"/>
              </a:lnSpc>
            </a:pPr>
            <a:r>
              <a:rPr lang="en-US" sz="4527" b="1">
                <a:solidFill>
                  <a:srgbClr val="000000"/>
                </a:solidFill>
                <a:latin typeface="Raleway Bold"/>
                <a:ea typeface="Raleway Bold"/>
                <a:cs typeface="Raleway Bold"/>
                <a:sym typeface="Raleway Bold"/>
              </a:rPr>
              <a:t>Wireshark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430431" y="3978828"/>
            <a:ext cx="11688915" cy="3680079"/>
          </a:xfrm>
          <a:prstGeom prst="rect">
            <a:avLst/>
          </a:prstGeom>
        </p:spPr>
        <p:txBody>
          <a:bodyPr lIns="0" tIns="0" rIns="0" bIns="0" rtlCol="0" anchor="t">
            <a:spAutoFit/>
          </a:bodyPr>
          <a:lstStyle/>
          <a:p>
            <a:pPr algn="ctr">
              <a:lnSpc>
                <a:spcPts val="5867"/>
              </a:lnSpc>
            </a:pPr>
            <a:r>
              <a:rPr lang="en-US" sz="3600">
                <a:solidFill>
                  <a:srgbClr val="000000"/>
                </a:solidFill>
                <a:latin typeface="Raleway"/>
                <a:ea typeface="Raleway"/>
                <a:cs typeface="Raleway"/>
                <a:sym typeface="Raleway"/>
              </a:rPr>
              <a:t>Network attacks are malicious activities aimed at exploiting vulnerabilities in computer networks to gain unauthorized access, steal data, disrupt services, or cause other forms of harm. These attacks can target various layers of the network stack.</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993455" y="971550"/>
            <a:ext cx="14562866"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What is a Network Attack?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Freeform 9"/>
          <p:cNvSpPr/>
          <p:nvPr/>
        </p:nvSpPr>
        <p:spPr>
          <a:xfrm>
            <a:off x="1028700" y="2438394"/>
            <a:ext cx="7049479" cy="1111831"/>
          </a:xfrm>
          <a:custGeom>
            <a:avLst/>
            <a:gdLst/>
            <a:ahLst/>
            <a:cxnLst/>
            <a:rect l="l" t="t" r="r" b="b"/>
            <a:pathLst>
              <a:path w="7049479" h="1111831">
                <a:moveTo>
                  <a:pt x="0" y="0"/>
                </a:moveTo>
                <a:lnTo>
                  <a:pt x="7049479" y="0"/>
                </a:lnTo>
                <a:lnTo>
                  <a:pt x="7049479" y="1111830"/>
                </a:lnTo>
                <a:lnTo>
                  <a:pt x="0" y="1111830"/>
                </a:lnTo>
                <a:lnTo>
                  <a:pt x="0" y="0"/>
                </a:lnTo>
                <a:close/>
              </a:path>
            </a:pathLst>
          </a:custGeom>
          <a:blipFill>
            <a:blip r:embed="rId6"/>
            <a:stretch>
              <a:fillRect/>
            </a:stretch>
          </a:blipFill>
        </p:spPr>
      </p:sp>
      <p:sp>
        <p:nvSpPr>
          <p:cNvPr id="10" name="Freeform 10"/>
          <p:cNvSpPr/>
          <p:nvPr/>
        </p:nvSpPr>
        <p:spPr>
          <a:xfrm>
            <a:off x="7680964" y="5330792"/>
            <a:ext cx="10607036" cy="3192753"/>
          </a:xfrm>
          <a:custGeom>
            <a:avLst/>
            <a:gdLst/>
            <a:ahLst/>
            <a:cxnLst/>
            <a:rect l="l" t="t" r="r" b="b"/>
            <a:pathLst>
              <a:path w="10607036" h="3192753">
                <a:moveTo>
                  <a:pt x="0" y="0"/>
                </a:moveTo>
                <a:lnTo>
                  <a:pt x="10607036" y="0"/>
                </a:lnTo>
                <a:lnTo>
                  <a:pt x="10607036" y="3192753"/>
                </a:lnTo>
                <a:lnTo>
                  <a:pt x="0" y="3192753"/>
                </a:lnTo>
                <a:lnTo>
                  <a:pt x="0" y="0"/>
                </a:lnTo>
                <a:close/>
              </a:path>
            </a:pathLst>
          </a:custGeom>
          <a:blipFill>
            <a:blip r:embed="rId7"/>
            <a:stretch>
              <a:fillRect/>
            </a:stretch>
          </a:blipFill>
        </p:spPr>
      </p:sp>
      <p:sp>
        <p:nvSpPr>
          <p:cNvPr id="11" name="TextBox 11"/>
          <p:cNvSpPr txBox="1"/>
          <p:nvPr/>
        </p:nvSpPr>
        <p:spPr>
          <a:xfrm>
            <a:off x="206437" y="5498736"/>
            <a:ext cx="7354889" cy="2795270"/>
          </a:xfrm>
          <a:prstGeom prst="rect">
            <a:avLst/>
          </a:prstGeom>
        </p:spPr>
        <p:txBody>
          <a:bodyPr lIns="0" tIns="0" rIns="0" bIns="0" rtlCol="0" anchor="t">
            <a:spAutoFit/>
          </a:bodyPr>
          <a:lstStyle/>
          <a:p>
            <a:pPr algn="l">
              <a:lnSpc>
                <a:spcPts val="4479"/>
              </a:lnSpc>
            </a:pPr>
            <a:r>
              <a:rPr lang="en-US" sz="3199">
                <a:solidFill>
                  <a:srgbClr val="000000"/>
                </a:solidFill>
                <a:latin typeface="Raleway"/>
                <a:ea typeface="Raleway"/>
                <a:cs typeface="Raleway"/>
                <a:sym typeface="Raleway"/>
              </a:rPr>
              <a:t>On doing an nmap scan on the source VM of the target IP we find that there is an open port 80 in the target due to the apache server running. </a:t>
            </a:r>
          </a:p>
          <a:p>
            <a:pPr algn="l">
              <a:lnSpc>
                <a:spcPts val="4479"/>
              </a:lnSpc>
            </a:pPr>
            <a:endParaRPr lang="en-US" sz="3199">
              <a:solidFill>
                <a:srgbClr val="000000"/>
              </a:solidFill>
              <a:latin typeface="Raleway"/>
              <a:ea typeface="Raleway"/>
              <a:cs typeface="Raleway"/>
              <a:sym typeface="Raleway"/>
            </a:endParaRPr>
          </a:p>
        </p:txBody>
      </p:sp>
      <p:sp>
        <p:nvSpPr>
          <p:cNvPr id="12" name="TextBox 12"/>
          <p:cNvSpPr txBox="1"/>
          <p:nvPr/>
        </p:nvSpPr>
        <p:spPr>
          <a:xfrm>
            <a:off x="9427843" y="2362194"/>
            <a:ext cx="6518516" cy="1844094"/>
          </a:xfrm>
          <a:prstGeom prst="rect">
            <a:avLst/>
          </a:prstGeom>
        </p:spPr>
        <p:txBody>
          <a:bodyPr lIns="0" tIns="0" rIns="0" bIns="0" rtlCol="0" anchor="t">
            <a:spAutoFit/>
          </a:bodyPr>
          <a:lstStyle/>
          <a:p>
            <a:pPr algn="l">
              <a:lnSpc>
                <a:spcPts val="4931"/>
              </a:lnSpc>
            </a:pPr>
            <a:r>
              <a:rPr lang="en-US" sz="3522">
                <a:solidFill>
                  <a:srgbClr val="000000"/>
                </a:solidFill>
                <a:latin typeface="Raleway"/>
                <a:ea typeface="Raleway"/>
                <a:cs typeface="Raleway"/>
                <a:sym typeface="Raleway"/>
              </a:rPr>
              <a:t>Now we will open a apache2 server from the target side</a:t>
            </a:r>
          </a:p>
          <a:p>
            <a:pPr algn="l">
              <a:lnSpc>
                <a:spcPts val="4931"/>
              </a:lnSpc>
            </a:pPr>
            <a:endParaRPr lang="en-US" sz="3522">
              <a:solidFill>
                <a:srgbClr val="000000"/>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Freeform 9"/>
          <p:cNvSpPr/>
          <p:nvPr/>
        </p:nvSpPr>
        <p:spPr>
          <a:xfrm>
            <a:off x="257577" y="1993657"/>
            <a:ext cx="10819316" cy="1781055"/>
          </a:xfrm>
          <a:custGeom>
            <a:avLst/>
            <a:gdLst/>
            <a:ahLst/>
            <a:cxnLst/>
            <a:rect l="l" t="t" r="r" b="b"/>
            <a:pathLst>
              <a:path w="10819316" h="1781055">
                <a:moveTo>
                  <a:pt x="0" y="0"/>
                </a:moveTo>
                <a:lnTo>
                  <a:pt x="10819316" y="0"/>
                </a:lnTo>
                <a:lnTo>
                  <a:pt x="10819316" y="1781055"/>
                </a:lnTo>
                <a:lnTo>
                  <a:pt x="0" y="1781055"/>
                </a:lnTo>
                <a:lnTo>
                  <a:pt x="0" y="0"/>
                </a:lnTo>
                <a:close/>
              </a:path>
            </a:pathLst>
          </a:custGeom>
          <a:blipFill>
            <a:blip r:embed="rId6"/>
            <a:stretch>
              <a:fillRect t="-10900" r="-3630"/>
            </a:stretch>
          </a:blipFill>
        </p:spPr>
      </p:sp>
      <p:sp>
        <p:nvSpPr>
          <p:cNvPr id="10" name="TextBox 10"/>
          <p:cNvSpPr txBox="1"/>
          <p:nvPr/>
        </p:nvSpPr>
        <p:spPr>
          <a:xfrm>
            <a:off x="1326830" y="5076825"/>
            <a:ext cx="16202025" cy="3919220"/>
          </a:xfrm>
          <a:prstGeom prst="rect">
            <a:avLst/>
          </a:prstGeom>
        </p:spPr>
        <p:txBody>
          <a:bodyPr lIns="0" tIns="0" rIns="0" bIns="0" rtlCol="0" anchor="t">
            <a:spAutoFit/>
          </a:bodyPr>
          <a:lstStyle/>
          <a:p>
            <a:pPr algn="l">
              <a:lnSpc>
                <a:spcPts val="4479"/>
              </a:lnSpc>
            </a:pPr>
            <a:r>
              <a:rPr lang="en-US" sz="3199">
                <a:solidFill>
                  <a:srgbClr val="000000"/>
                </a:solidFill>
                <a:latin typeface="Raleway"/>
                <a:ea typeface="Raleway"/>
                <a:cs typeface="Raleway"/>
                <a:sym typeface="Raleway"/>
              </a:rPr>
              <a:t>We’re sending </a:t>
            </a:r>
            <a:r>
              <a:rPr lang="en-US" sz="3199" b="1">
                <a:solidFill>
                  <a:srgbClr val="000000"/>
                </a:solidFill>
                <a:latin typeface="Raleway Bold"/>
                <a:ea typeface="Raleway Bold"/>
                <a:cs typeface="Raleway Bold"/>
                <a:sym typeface="Raleway Bold"/>
              </a:rPr>
              <a:t>20000 packets (-c 20000)</a:t>
            </a:r>
            <a:r>
              <a:rPr lang="en-US" sz="3199">
                <a:solidFill>
                  <a:srgbClr val="000000"/>
                </a:solidFill>
                <a:latin typeface="Raleway"/>
                <a:ea typeface="Raleway"/>
                <a:cs typeface="Raleway"/>
                <a:sym typeface="Raleway"/>
              </a:rPr>
              <a:t> of size of </a:t>
            </a:r>
            <a:r>
              <a:rPr lang="en-US" sz="3199" b="1">
                <a:solidFill>
                  <a:srgbClr val="000000"/>
                </a:solidFill>
                <a:latin typeface="Raleway Bold"/>
                <a:ea typeface="Raleway Bold"/>
                <a:cs typeface="Raleway Bold"/>
                <a:sym typeface="Raleway Bold"/>
              </a:rPr>
              <a:t>150 bytes (-d 150)</a:t>
            </a:r>
            <a:r>
              <a:rPr lang="en-US" sz="3199">
                <a:solidFill>
                  <a:srgbClr val="000000"/>
                </a:solidFill>
                <a:latin typeface="Raleway"/>
                <a:ea typeface="Raleway"/>
                <a:cs typeface="Raleway"/>
                <a:sym typeface="Raleway"/>
              </a:rPr>
              <a:t> each. We’re specifying that the </a:t>
            </a:r>
            <a:r>
              <a:rPr lang="en-US" sz="3199" b="1">
                <a:solidFill>
                  <a:srgbClr val="000000"/>
                </a:solidFill>
                <a:latin typeface="Raleway Bold"/>
                <a:ea typeface="Raleway Bold"/>
                <a:cs typeface="Raleway Bold"/>
                <a:sym typeface="Raleway Bold"/>
              </a:rPr>
              <a:t>SYN Flag (-S)</a:t>
            </a:r>
            <a:r>
              <a:rPr lang="en-US" sz="3199">
                <a:solidFill>
                  <a:srgbClr val="000000"/>
                </a:solidFill>
                <a:latin typeface="Raleway"/>
                <a:ea typeface="Raleway"/>
                <a:cs typeface="Raleway"/>
                <a:sym typeface="Raleway"/>
              </a:rPr>
              <a:t> should be enabled, with a </a:t>
            </a:r>
            <a:r>
              <a:rPr lang="en-US" sz="3199" b="1">
                <a:solidFill>
                  <a:srgbClr val="000000"/>
                </a:solidFill>
                <a:latin typeface="Raleway Bold"/>
                <a:ea typeface="Raleway Bold"/>
                <a:cs typeface="Raleway Bold"/>
                <a:sym typeface="Raleway Bold"/>
              </a:rPr>
              <a:t>TCP window size of 64 (-w 64)</a:t>
            </a:r>
            <a:r>
              <a:rPr lang="en-US" sz="3199">
                <a:solidFill>
                  <a:srgbClr val="000000"/>
                </a:solidFill>
                <a:latin typeface="Raleway"/>
                <a:ea typeface="Raleway"/>
                <a:cs typeface="Raleway"/>
                <a:sym typeface="Raleway"/>
              </a:rPr>
              <a:t>. To direct the attack to our target’s HTTP web server we specify </a:t>
            </a:r>
            <a:r>
              <a:rPr lang="en-US" sz="3199" b="1">
                <a:solidFill>
                  <a:srgbClr val="000000"/>
                </a:solidFill>
                <a:latin typeface="Raleway Bold"/>
                <a:ea typeface="Raleway Bold"/>
                <a:cs typeface="Raleway Bold"/>
                <a:sym typeface="Raleway Bold"/>
              </a:rPr>
              <a:t>port 80 (-p 80) </a:t>
            </a:r>
            <a:r>
              <a:rPr lang="en-US" sz="3199">
                <a:solidFill>
                  <a:srgbClr val="000000"/>
                </a:solidFill>
                <a:latin typeface="Raleway"/>
                <a:ea typeface="Raleway"/>
                <a:cs typeface="Raleway"/>
                <a:sym typeface="Raleway"/>
              </a:rPr>
              <a:t>and use the </a:t>
            </a:r>
            <a:r>
              <a:rPr lang="en-US" sz="3199" b="1">
                <a:solidFill>
                  <a:srgbClr val="000000"/>
                </a:solidFill>
                <a:latin typeface="Raleway Bold"/>
                <a:ea typeface="Raleway Bold"/>
                <a:cs typeface="Raleway Bold"/>
                <a:sym typeface="Raleway Bold"/>
              </a:rPr>
              <a:t>--flood </a:t>
            </a:r>
            <a:r>
              <a:rPr lang="en-US" sz="3199">
                <a:solidFill>
                  <a:srgbClr val="000000"/>
                </a:solidFill>
                <a:latin typeface="Raleway"/>
                <a:ea typeface="Raleway"/>
                <a:cs typeface="Raleway"/>
                <a:sym typeface="Raleway"/>
              </a:rPr>
              <a:t>flag to send packets as fast as possible. The </a:t>
            </a:r>
            <a:r>
              <a:rPr lang="en-US" sz="3199" b="1">
                <a:solidFill>
                  <a:srgbClr val="000000"/>
                </a:solidFill>
                <a:latin typeface="Raleway Bold"/>
                <a:ea typeface="Raleway Bold"/>
                <a:cs typeface="Raleway Bold"/>
                <a:sym typeface="Raleway Bold"/>
              </a:rPr>
              <a:t>--rand-source </a:t>
            </a:r>
            <a:r>
              <a:rPr lang="en-US" sz="3199">
                <a:solidFill>
                  <a:srgbClr val="000000"/>
                </a:solidFill>
                <a:latin typeface="Raleway"/>
                <a:ea typeface="Raleway"/>
                <a:cs typeface="Raleway"/>
                <a:sym typeface="Raleway"/>
              </a:rPr>
              <a:t>flag generates spoofed IP addresses to disguise the real source and avoid detection but at the same time stop the victim’s SYN-ACK reply packets from reaching the attacker.</a:t>
            </a:r>
          </a:p>
          <a:p>
            <a:pPr algn="l">
              <a:lnSpc>
                <a:spcPts val="4479"/>
              </a:lnSpc>
            </a:pPr>
            <a:endParaRPr lang="en-US" sz="3199">
              <a:solidFill>
                <a:srgbClr val="000000"/>
              </a:solidFill>
              <a:latin typeface="Raleway"/>
              <a:ea typeface="Raleway"/>
              <a:cs typeface="Raleway"/>
              <a:sym typeface="Raleway"/>
            </a:endParaRPr>
          </a:p>
        </p:txBody>
      </p:sp>
      <p:sp>
        <p:nvSpPr>
          <p:cNvPr id="11" name="TextBox 11"/>
          <p:cNvSpPr txBox="1"/>
          <p:nvPr/>
        </p:nvSpPr>
        <p:spPr>
          <a:xfrm>
            <a:off x="11448416" y="1650698"/>
            <a:ext cx="6960444" cy="274960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For this demonstration we will be using hping3, a popular TCP penetration testing tool. This is the command used by the source to perform DoS attack on the target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5" name="Freeform 5"/>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3"/>
            <a:stretch>
              <a:fillRect/>
            </a:stretch>
          </a:blipFill>
        </p:spPr>
      </p:sp>
      <p:sp>
        <p:nvSpPr>
          <p:cNvPr id="7" name="Freeform 7"/>
          <p:cNvSpPr/>
          <p:nvPr/>
        </p:nvSpPr>
        <p:spPr>
          <a:xfrm>
            <a:off x="1028700" y="621288"/>
            <a:ext cx="11715744" cy="5857872"/>
          </a:xfrm>
          <a:custGeom>
            <a:avLst/>
            <a:gdLst/>
            <a:ahLst/>
            <a:cxnLst/>
            <a:rect l="l" t="t" r="r" b="b"/>
            <a:pathLst>
              <a:path w="11715744" h="5857872">
                <a:moveTo>
                  <a:pt x="0" y="0"/>
                </a:moveTo>
                <a:lnTo>
                  <a:pt x="11715744" y="0"/>
                </a:lnTo>
                <a:lnTo>
                  <a:pt x="11715744" y="5857872"/>
                </a:lnTo>
                <a:lnTo>
                  <a:pt x="0" y="5857872"/>
                </a:lnTo>
                <a:lnTo>
                  <a:pt x="0" y="0"/>
                </a:lnTo>
                <a:close/>
              </a:path>
            </a:pathLst>
          </a:custGeom>
          <a:blipFill>
            <a:blip r:embed="rId4"/>
            <a:stretch>
              <a:fillRect/>
            </a:stretch>
          </a:blipFill>
        </p:spPr>
      </p:sp>
      <p:sp>
        <p:nvSpPr>
          <p:cNvPr id="8" name="TextBox 8"/>
          <p:cNvSpPr txBox="1"/>
          <p:nvPr/>
        </p:nvSpPr>
        <p:spPr>
          <a:xfrm>
            <a:off x="6403069" y="7311395"/>
            <a:ext cx="11280364" cy="164470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This is a snapshot of Wireshark at a particular instance of time, on the target VM. We can see multiple SYN packets being received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5" name="Freeform 5"/>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3"/>
            <a:stretch>
              <a:fillRect/>
            </a:stretch>
          </a:blipFill>
        </p:spPr>
      </p:sp>
      <p:sp>
        <p:nvSpPr>
          <p:cNvPr id="7" name="Freeform 7"/>
          <p:cNvSpPr/>
          <p:nvPr/>
        </p:nvSpPr>
        <p:spPr>
          <a:xfrm>
            <a:off x="1028700" y="621288"/>
            <a:ext cx="11715744" cy="5857872"/>
          </a:xfrm>
          <a:custGeom>
            <a:avLst/>
            <a:gdLst/>
            <a:ahLst/>
            <a:cxnLst/>
            <a:rect l="l" t="t" r="r" b="b"/>
            <a:pathLst>
              <a:path w="11715744" h="5857872">
                <a:moveTo>
                  <a:pt x="0" y="0"/>
                </a:moveTo>
                <a:lnTo>
                  <a:pt x="11715744" y="0"/>
                </a:lnTo>
                <a:lnTo>
                  <a:pt x="11715744" y="5857872"/>
                </a:lnTo>
                <a:lnTo>
                  <a:pt x="0" y="5857872"/>
                </a:lnTo>
                <a:lnTo>
                  <a:pt x="0" y="0"/>
                </a:lnTo>
                <a:close/>
              </a:path>
            </a:pathLst>
          </a:custGeom>
          <a:blipFill>
            <a:blip r:embed="rId4"/>
            <a:stretch>
              <a:fillRect/>
            </a:stretch>
          </a:blipFill>
        </p:spPr>
      </p:sp>
      <p:sp>
        <p:nvSpPr>
          <p:cNvPr id="8" name="TextBox 8"/>
          <p:cNvSpPr txBox="1"/>
          <p:nvPr/>
        </p:nvSpPr>
        <p:spPr>
          <a:xfrm>
            <a:off x="3883882" y="7311395"/>
            <a:ext cx="14202238" cy="164470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As we can see, there’s a high volume of SYN packets with very little variance in time. Each SYN packet shows it’s from a different source IP address with a destination port 80 (HTTP), identical length of 150 and window size (64).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6" name="Freeform 6"/>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7" name="Freeform 7"/>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8" name="Freeform 8"/>
          <p:cNvSpPr/>
          <p:nvPr/>
        </p:nvSpPr>
        <p:spPr>
          <a:xfrm>
            <a:off x="1202209" y="2444389"/>
            <a:ext cx="15883582" cy="7451765"/>
          </a:xfrm>
          <a:custGeom>
            <a:avLst/>
            <a:gdLst/>
            <a:ahLst/>
            <a:cxnLst/>
            <a:rect l="l" t="t" r="r" b="b"/>
            <a:pathLst>
              <a:path w="15883582" h="7451765">
                <a:moveTo>
                  <a:pt x="0" y="0"/>
                </a:moveTo>
                <a:lnTo>
                  <a:pt x="15883582" y="0"/>
                </a:lnTo>
                <a:lnTo>
                  <a:pt x="15883582" y="7451765"/>
                </a:lnTo>
                <a:lnTo>
                  <a:pt x="0" y="7451765"/>
                </a:lnTo>
                <a:lnTo>
                  <a:pt x="0" y="0"/>
                </a:lnTo>
                <a:close/>
              </a:path>
            </a:pathLst>
          </a:custGeom>
          <a:blipFill>
            <a:blip r:embed="rId6"/>
            <a:stretch>
              <a:fillRect/>
            </a:stretch>
          </a:blipFill>
        </p:spPr>
      </p:sp>
      <p:sp>
        <p:nvSpPr>
          <p:cNvPr id="9" name="TextBox 9"/>
          <p:cNvSpPr txBox="1"/>
          <p:nvPr/>
        </p:nvSpPr>
        <p:spPr>
          <a:xfrm>
            <a:off x="2048154" y="348952"/>
            <a:ext cx="13466595" cy="1644704"/>
          </a:xfrm>
          <a:prstGeom prst="rect">
            <a:avLst/>
          </a:prstGeom>
        </p:spPr>
        <p:txBody>
          <a:bodyPr lIns="0" tIns="0" rIns="0" bIns="0" rtlCol="0" anchor="t">
            <a:spAutoFit/>
          </a:bodyPr>
          <a:lstStyle/>
          <a:p>
            <a:pPr algn="l">
              <a:lnSpc>
                <a:spcPts val="4372"/>
              </a:lnSpc>
            </a:pPr>
            <a:r>
              <a:rPr lang="en-US" sz="3122">
                <a:solidFill>
                  <a:srgbClr val="000000"/>
                </a:solidFill>
                <a:latin typeface="Raleway"/>
                <a:ea typeface="Raleway"/>
                <a:cs typeface="Raleway"/>
                <a:sym typeface="Raleway"/>
              </a:rPr>
              <a:t>We  also observe a spike in CPU and memory usage. After some time the target VM crashed due to heavy load on its CPU. Thus we have successfully demonstrated the Denial of Service attack of SYN flooding.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8464047" y="3604135"/>
            <a:ext cx="9363538" cy="3012055"/>
          </a:xfrm>
          <a:prstGeom prst="rect">
            <a:avLst/>
          </a:prstGeom>
        </p:spPr>
        <p:txBody>
          <a:bodyPr lIns="0" tIns="0" rIns="0" bIns="0" rtlCol="0" anchor="t">
            <a:spAutoFit/>
          </a:bodyPr>
          <a:lstStyle/>
          <a:p>
            <a:pPr algn="ctr">
              <a:lnSpc>
                <a:spcPts val="11938"/>
              </a:lnSpc>
            </a:pPr>
            <a:r>
              <a:rPr lang="en-US" sz="9400" b="1">
                <a:solidFill>
                  <a:srgbClr val="273384"/>
                </a:solidFill>
                <a:latin typeface="Eczar Bold"/>
                <a:ea typeface="Eczar Bold"/>
                <a:cs typeface="Eczar Bold"/>
                <a:sym typeface="Eczar Bold"/>
              </a:rPr>
              <a:t>PREVENTION METHODS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2693898" y="3084132"/>
            <a:ext cx="13211109" cy="6151245"/>
          </a:xfrm>
          <a:prstGeom prst="rect">
            <a:avLst/>
          </a:prstGeom>
        </p:spPr>
        <p:txBody>
          <a:bodyPr lIns="0" tIns="0" rIns="0" bIns="0" rtlCol="0" anchor="t">
            <a:spAutoFit/>
          </a:bodyPr>
          <a:lstStyle/>
          <a:p>
            <a:pPr algn="ctr">
              <a:lnSpc>
                <a:spcPts val="4890"/>
              </a:lnSpc>
            </a:pPr>
            <a:r>
              <a:rPr lang="en-US" sz="3000">
                <a:solidFill>
                  <a:srgbClr val="000000"/>
                </a:solidFill>
                <a:latin typeface="Raleway"/>
                <a:ea typeface="Raleway"/>
                <a:cs typeface="Raleway"/>
                <a:sym typeface="Raleway"/>
              </a:rPr>
              <a:t>TCP intercept in routers prevents TCP SYN floods by intercepting and confirming the connection request before it reaches the target. </a:t>
            </a:r>
          </a:p>
          <a:p>
            <a:pPr algn="ctr">
              <a:lnSpc>
                <a:spcPts val="4890"/>
              </a:lnSpc>
            </a:pPr>
            <a:r>
              <a:rPr lang="en-US" sz="3000">
                <a:solidFill>
                  <a:srgbClr val="000000"/>
                </a:solidFill>
                <a:latin typeface="Raleway"/>
                <a:ea typeface="Raleway"/>
                <a:cs typeface="Raleway"/>
                <a:sym typeface="Raleway"/>
              </a:rPr>
              <a:t>In intercept mode, the router intercepts TCP synchronization requests and establishes a connection on behalf of the server. If the connection is completed, it means the client has established a connection to the server, and the two connections are merged. The router provides a timeout for half-open connections to prevent its own resources from being depleted. In monitoring mode, the router passively observes the connection request through the router. If the connection exceeds the configured set-up time, the router will close the connection.</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686291" y="1035486"/>
            <a:ext cx="15226324" cy="1136142"/>
          </a:xfrm>
          <a:prstGeom prst="rect">
            <a:avLst/>
          </a:prstGeom>
        </p:spPr>
        <p:txBody>
          <a:bodyPr lIns="0" tIns="0" rIns="0" bIns="0" rtlCol="0" anchor="t">
            <a:spAutoFit/>
          </a:bodyPr>
          <a:lstStyle/>
          <a:p>
            <a:pPr algn="ctr">
              <a:lnSpc>
                <a:spcPts val="9144"/>
              </a:lnSpc>
            </a:pPr>
            <a:r>
              <a:rPr lang="en-US" sz="7200" b="1">
                <a:solidFill>
                  <a:srgbClr val="273384"/>
                </a:solidFill>
                <a:latin typeface="Eczar Bold"/>
                <a:ea typeface="Eczar Bold"/>
                <a:cs typeface="Eczar Bold"/>
                <a:sym typeface="Eczar Bold"/>
              </a:rPr>
              <a:t>TCP Intercept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697920"/>
            <a:ext cx="11688915" cy="4912995"/>
          </a:xfrm>
          <a:prstGeom prst="rect">
            <a:avLst/>
          </a:prstGeom>
        </p:spPr>
        <p:txBody>
          <a:bodyPr lIns="0" tIns="0" rIns="0" bIns="0" rtlCol="0" anchor="t">
            <a:spAutoFit/>
          </a:bodyPr>
          <a:lstStyle/>
          <a:p>
            <a:pPr algn="ctr">
              <a:lnSpc>
                <a:spcPts val="4890"/>
              </a:lnSpc>
            </a:pPr>
            <a:r>
              <a:rPr lang="en-US" sz="3000">
                <a:solidFill>
                  <a:srgbClr val="000000"/>
                </a:solidFill>
                <a:latin typeface="Raleway"/>
                <a:ea typeface="Raleway"/>
                <a:cs typeface="Raleway"/>
                <a:sym typeface="Raleway"/>
              </a:rPr>
              <a:t>The attack surface refers to the potential vulnerabilities and entry points that attackers can exploit to gain access to an organization’s computer systems and networks. Limiting attack surface exposure can help minimize the effect of a DDoS attack. Several methods for reducing this exposure include restricting traffic to specific locations, implementing a load balancer, and blocking communication from outdated or unused ports, protocols, and applications.</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Attack Surface Reduction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697920"/>
            <a:ext cx="11688915" cy="3674745"/>
          </a:xfrm>
          <a:prstGeom prst="rect">
            <a:avLst/>
          </a:prstGeom>
        </p:spPr>
        <p:txBody>
          <a:bodyPr lIns="0" tIns="0" rIns="0" bIns="0" rtlCol="0" anchor="t">
            <a:spAutoFit/>
          </a:bodyPr>
          <a:lstStyle/>
          <a:p>
            <a:pPr algn="ctr">
              <a:lnSpc>
                <a:spcPts val="4890"/>
              </a:lnSpc>
            </a:pPr>
            <a:r>
              <a:rPr lang="en-US" sz="3000">
                <a:solidFill>
                  <a:srgbClr val="000000"/>
                </a:solidFill>
                <a:latin typeface="Raleway"/>
                <a:ea typeface="Raleway"/>
                <a:cs typeface="Raleway"/>
                <a:sym typeface="Raleway"/>
              </a:rPr>
              <a:t>Threat monitoring or Intrusion Detection Systems can help pinpoint potential threats by analyzing network traffic patterns, monitoring traffic spikes or other unusual activity. It also adapts to defend against anomalous or malicious requests, protocols, and IP blocks. An example is Snort which is an open source network Intrusion Detection System. </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882806" y="534072"/>
            <a:ext cx="15226324" cy="2288667"/>
          </a:xfrm>
          <a:prstGeom prst="rect">
            <a:avLst/>
          </a:prstGeom>
        </p:spPr>
        <p:txBody>
          <a:bodyPr lIns="0" tIns="0" rIns="0" bIns="0" rtlCol="0" anchor="t">
            <a:spAutoFit/>
          </a:bodyPr>
          <a:lstStyle/>
          <a:p>
            <a:pPr algn="ctr">
              <a:lnSpc>
                <a:spcPts val="9144"/>
              </a:lnSpc>
            </a:pPr>
            <a:r>
              <a:rPr lang="en-US" sz="7200" b="1">
                <a:solidFill>
                  <a:srgbClr val="273384"/>
                </a:solidFill>
                <a:latin typeface="Eczar Bold"/>
                <a:ea typeface="Eczar Bold"/>
                <a:cs typeface="Eczar Bold"/>
                <a:sym typeface="Eczar Bold"/>
              </a:rPr>
              <a:t>Real-time, Adaptive Threat Monitoring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697920"/>
            <a:ext cx="11688915" cy="3055620"/>
          </a:xfrm>
          <a:prstGeom prst="rect">
            <a:avLst/>
          </a:prstGeom>
        </p:spPr>
        <p:txBody>
          <a:bodyPr lIns="0" tIns="0" rIns="0" bIns="0" rtlCol="0" anchor="t">
            <a:spAutoFit/>
          </a:bodyPr>
          <a:lstStyle/>
          <a:p>
            <a:pPr algn="ctr">
              <a:lnSpc>
                <a:spcPts val="4890"/>
              </a:lnSpc>
            </a:pPr>
            <a:r>
              <a:rPr lang="en-US" sz="3000" u="none">
                <a:solidFill>
                  <a:srgbClr val="000000"/>
                </a:solidFill>
                <a:latin typeface="Raleway"/>
                <a:ea typeface="Raleway"/>
                <a:cs typeface="Raleway"/>
                <a:sym typeface="Raleway"/>
              </a:rPr>
              <a:t> Rate limiting</a:t>
            </a:r>
            <a:r>
              <a:rPr lang="en-US" sz="3000">
                <a:solidFill>
                  <a:srgbClr val="000000"/>
                </a:solidFill>
                <a:latin typeface="Raleway"/>
                <a:ea typeface="Raleway"/>
                <a:cs typeface="Raleway"/>
                <a:sym typeface="Raleway"/>
              </a:rPr>
              <a:t> restricts the volume of network traffic over a specific time period, essentially preventing web servers from getting overwhelmed by requests from specific IP addresses. Rate limiting can be used to prevent DDoS attacks that use botnets to spam an endpoint with an abnormal amount of requests at once.</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686291" y="1035486"/>
            <a:ext cx="15226324" cy="1136142"/>
          </a:xfrm>
          <a:prstGeom prst="rect">
            <a:avLst/>
          </a:prstGeom>
        </p:spPr>
        <p:txBody>
          <a:bodyPr lIns="0" tIns="0" rIns="0" bIns="0" rtlCol="0" anchor="t">
            <a:spAutoFit/>
          </a:bodyPr>
          <a:lstStyle/>
          <a:p>
            <a:pPr algn="ctr">
              <a:lnSpc>
                <a:spcPts val="9144"/>
              </a:lnSpc>
            </a:pPr>
            <a:r>
              <a:rPr lang="en-US" sz="7200" b="1">
                <a:solidFill>
                  <a:srgbClr val="273384"/>
                </a:solidFill>
                <a:latin typeface="Eczar Bold"/>
                <a:ea typeface="Eczar Bold"/>
                <a:cs typeface="Eczar Bold"/>
                <a:sym typeface="Eczar Bold"/>
              </a:rPr>
              <a:t>Rate Limiting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9144000" y="2231642"/>
            <a:ext cx="8542907" cy="5321046"/>
          </a:xfrm>
          <a:prstGeom prst="rect">
            <a:avLst/>
          </a:prstGeom>
        </p:spPr>
        <p:txBody>
          <a:bodyPr lIns="0" tIns="0" rIns="0" bIns="0" rtlCol="0" anchor="t">
            <a:spAutoFit/>
          </a:bodyPr>
          <a:lstStyle/>
          <a:p>
            <a:pPr algn="l">
              <a:lnSpc>
                <a:spcPts val="14097"/>
              </a:lnSpc>
            </a:pPr>
            <a:r>
              <a:rPr lang="en-US" sz="11100" b="1">
                <a:solidFill>
                  <a:srgbClr val="273384"/>
                </a:solidFill>
                <a:latin typeface="Eczar Bold"/>
                <a:ea typeface="Eczar Bold"/>
                <a:cs typeface="Eczar Bold"/>
                <a:sym typeface="Eczar Bold"/>
              </a:rPr>
              <a:t>TYPES OF NETWORK ATTACKS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7528708" y="1283302"/>
            <a:ext cx="9363538" cy="1497580"/>
          </a:xfrm>
          <a:prstGeom prst="rect">
            <a:avLst/>
          </a:prstGeom>
        </p:spPr>
        <p:txBody>
          <a:bodyPr lIns="0" tIns="0" rIns="0" bIns="0" rtlCol="0" anchor="t">
            <a:spAutoFit/>
          </a:bodyPr>
          <a:lstStyle/>
          <a:p>
            <a:pPr algn="ctr">
              <a:lnSpc>
                <a:spcPts val="11938"/>
              </a:lnSpc>
            </a:pPr>
            <a:r>
              <a:rPr lang="en-US" sz="9400" b="1">
                <a:solidFill>
                  <a:srgbClr val="273384"/>
                </a:solidFill>
                <a:latin typeface="Eczar Bold"/>
                <a:ea typeface="Eczar Bold"/>
                <a:cs typeface="Eczar Bold"/>
                <a:sym typeface="Eczar Bold"/>
              </a:rPr>
              <a:t>REFERENCES</a:t>
            </a:r>
          </a:p>
        </p:txBody>
      </p:sp>
      <p:sp>
        <p:nvSpPr>
          <p:cNvPr id="9" name="TextBox 9"/>
          <p:cNvSpPr txBox="1"/>
          <p:nvPr/>
        </p:nvSpPr>
        <p:spPr>
          <a:xfrm>
            <a:off x="8247126" y="3362062"/>
            <a:ext cx="9550171" cy="1369632"/>
          </a:xfrm>
          <a:prstGeom prst="rect">
            <a:avLst/>
          </a:prstGeom>
        </p:spPr>
        <p:txBody>
          <a:bodyPr lIns="0" tIns="0" rIns="0" bIns="0" rtlCol="0" anchor="t">
            <a:spAutoFit/>
          </a:bodyPr>
          <a:lstStyle/>
          <a:p>
            <a:pPr algn="ctr">
              <a:lnSpc>
                <a:spcPts val="6030"/>
              </a:lnSpc>
            </a:pPr>
            <a:r>
              <a:rPr lang="en-US" sz="3699" b="1">
                <a:solidFill>
                  <a:srgbClr val="273384"/>
                </a:solidFill>
                <a:latin typeface="Raleway Bold"/>
                <a:ea typeface="Raleway Bold"/>
                <a:cs typeface="Raleway Bold"/>
                <a:sym typeface="Raleway Bold"/>
              </a:rPr>
              <a:t>HPING Source Code</a:t>
            </a:r>
          </a:p>
          <a:p>
            <a:pPr algn="ctr">
              <a:lnSpc>
                <a:spcPts val="4890"/>
              </a:lnSpc>
            </a:pPr>
            <a:r>
              <a:rPr lang="en-US" sz="3000" b="1">
                <a:solidFill>
                  <a:srgbClr val="7FAAD1"/>
                </a:solidFill>
                <a:latin typeface="Raleway Bold"/>
                <a:ea typeface="Raleway Bold"/>
                <a:cs typeface="Raleway Bold"/>
                <a:sym typeface="Raleway Bold"/>
              </a:rPr>
              <a:t>https://github.com/antirez/hping</a:t>
            </a:r>
          </a:p>
        </p:txBody>
      </p:sp>
      <p:sp>
        <p:nvSpPr>
          <p:cNvPr id="10" name="TextBox 10"/>
          <p:cNvSpPr txBox="1"/>
          <p:nvPr/>
        </p:nvSpPr>
        <p:spPr>
          <a:xfrm>
            <a:off x="8161986" y="5312873"/>
            <a:ext cx="9720451" cy="4465257"/>
          </a:xfrm>
          <a:prstGeom prst="rect">
            <a:avLst/>
          </a:prstGeom>
        </p:spPr>
        <p:txBody>
          <a:bodyPr lIns="0" tIns="0" rIns="0" bIns="0" rtlCol="0" anchor="t">
            <a:spAutoFit/>
          </a:bodyPr>
          <a:lstStyle/>
          <a:p>
            <a:pPr algn="ctr">
              <a:lnSpc>
                <a:spcPts val="6030"/>
              </a:lnSpc>
            </a:pPr>
            <a:r>
              <a:rPr lang="en-US" sz="3699" b="1">
                <a:solidFill>
                  <a:srgbClr val="273384"/>
                </a:solidFill>
                <a:latin typeface="Raleway Bold"/>
                <a:ea typeface="Raleway Bold"/>
                <a:cs typeface="Raleway Bold"/>
                <a:sym typeface="Raleway Bold"/>
              </a:rPr>
              <a:t>Research Papers</a:t>
            </a:r>
          </a:p>
          <a:p>
            <a:pPr marL="647700" lvl="1" indent="-323850" algn="just">
              <a:lnSpc>
                <a:spcPts val="4890"/>
              </a:lnSpc>
              <a:buFont typeface="Arial"/>
              <a:buChar char="•"/>
            </a:pPr>
            <a:r>
              <a:rPr lang="en-US" sz="3000" b="1" u="sng">
                <a:solidFill>
                  <a:srgbClr val="7FAAD1"/>
                </a:solidFill>
                <a:latin typeface="Raleway Bold"/>
                <a:ea typeface="Raleway Bold"/>
                <a:cs typeface="Raleway Bold"/>
                <a:sym typeface="Raleway Bold"/>
                <a:hlinkClick r:id="rId7" tooltip="https://www.researchgate.net/publication/259941506_DoS_and_DDoS_Attacks_Impact_Analysis_and_Countermeasures"/>
              </a:rPr>
              <a:t>https://www.researchgate.net/publication/259941506_DoS_and_DDoS_Attacks_Impact_Analysis_and_Countermeasures</a:t>
            </a:r>
          </a:p>
          <a:p>
            <a:pPr marL="647700" lvl="1" indent="-323850" algn="just">
              <a:lnSpc>
                <a:spcPts val="4890"/>
              </a:lnSpc>
              <a:buFont typeface="Arial"/>
              <a:buChar char="•"/>
            </a:pPr>
            <a:r>
              <a:rPr lang="en-US" sz="3000" b="1" u="sng">
                <a:solidFill>
                  <a:srgbClr val="7FAAD1"/>
                </a:solidFill>
                <a:latin typeface="Raleway Bold"/>
                <a:ea typeface="Raleway Bold"/>
                <a:cs typeface="Raleway Bold"/>
                <a:sym typeface="Raleway Bold"/>
                <a:hlinkClick r:id="rId8" tooltip="https://www.ijert.org/research/denial-of-service-attacks-tools-and-categories-IJERTV9IS030289.pdf"/>
              </a:rPr>
              <a:t>https://www.ijert.org/research/denial-of-service-attacks-tools-and-categories-IJERTV9IS030289.pdf</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4716981"/>
            <a:ext cx="12837986" cy="2155571"/>
          </a:xfrm>
          <a:prstGeom prst="rect">
            <a:avLst/>
          </a:prstGeom>
        </p:spPr>
        <p:txBody>
          <a:bodyPr lIns="0" tIns="0" rIns="0" bIns="0" rtlCol="0" anchor="t">
            <a:spAutoFit/>
          </a:bodyPr>
          <a:lstStyle/>
          <a:p>
            <a:pPr algn="ctr">
              <a:lnSpc>
                <a:spcPts val="17271"/>
              </a:lnSpc>
            </a:pPr>
            <a:r>
              <a:rPr lang="en-US" sz="13599" b="1">
                <a:solidFill>
                  <a:srgbClr val="273384"/>
                </a:solidFill>
                <a:latin typeface="Eczar Bold"/>
                <a:ea typeface="Eczar Bold"/>
                <a:cs typeface="Eczar Bold"/>
                <a:sym typeface="Eczar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371214"/>
            <a:ext cx="11688915" cy="4912995"/>
          </a:xfrm>
          <a:prstGeom prst="rect">
            <a:avLst/>
          </a:prstGeom>
        </p:spPr>
        <p:txBody>
          <a:bodyPr lIns="0" tIns="0" rIns="0" bIns="0" rtlCol="0" anchor="t">
            <a:spAutoFit/>
          </a:bodyPr>
          <a:lstStyle/>
          <a:p>
            <a:pPr algn="l">
              <a:lnSpc>
                <a:spcPts val="4890"/>
              </a:lnSpc>
            </a:pPr>
            <a:r>
              <a:rPr lang="en-US" sz="3000" b="1">
                <a:solidFill>
                  <a:srgbClr val="000000"/>
                </a:solidFill>
                <a:latin typeface="Raleway Bold"/>
                <a:ea typeface="Raleway Bold"/>
                <a:cs typeface="Raleway Bold"/>
                <a:sym typeface="Raleway Bold"/>
              </a:rPr>
              <a:t>MAC Address Spoofing</a:t>
            </a:r>
            <a:r>
              <a:rPr lang="en-US" sz="3000">
                <a:solidFill>
                  <a:srgbClr val="000000"/>
                </a:solidFill>
                <a:latin typeface="Raleway"/>
                <a:ea typeface="Raleway"/>
                <a:cs typeface="Raleway"/>
                <a:sym typeface="Raleway"/>
              </a:rPr>
              <a:t>: Manipulating the Media Access Control (MAC) addresses to impersonate another device on the network.</a:t>
            </a:r>
          </a:p>
          <a:p>
            <a:pPr algn="ctr">
              <a:lnSpc>
                <a:spcPts val="4890"/>
              </a:lnSpc>
            </a:pPr>
            <a:endParaRPr lang="en-US" sz="3000">
              <a:solidFill>
                <a:srgbClr val="000000"/>
              </a:solidFill>
              <a:latin typeface="Raleway"/>
              <a:ea typeface="Raleway"/>
              <a:cs typeface="Raleway"/>
              <a:sym typeface="Raleway"/>
            </a:endParaRPr>
          </a:p>
          <a:p>
            <a:pPr algn="l">
              <a:lnSpc>
                <a:spcPts val="4890"/>
              </a:lnSpc>
            </a:pPr>
            <a:r>
              <a:rPr lang="en-US" sz="3000" b="1">
                <a:solidFill>
                  <a:srgbClr val="000000"/>
                </a:solidFill>
                <a:latin typeface="Raleway Bold"/>
                <a:ea typeface="Raleway Bold"/>
                <a:cs typeface="Raleway Bold"/>
                <a:sym typeface="Raleway Bold"/>
              </a:rPr>
              <a:t>ARP Spoofing/ARP Poisoning</a:t>
            </a:r>
            <a:r>
              <a:rPr lang="en-US" sz="3000">
                <a:solidFill>
                  <a:srgbClr val="000000"/>
                </a:solidFill>
                <a:latin typeface="Raleway"/>
                <a:ea typeface="Raleway"/>
                <a:cs typeface="Raleway"/>
                <a:sym typeface="Raleway"/>
              </a:rPr>
              <a:t>: Manipulating the Address Resolution Protocol (ARP) cache to associate the attacker's MAC address with the IP address of another legitimate device on the network.</a:t>
            </a: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Data Link Layer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371214"/>
            <a:ext cx="11688915" cy="5532120"/>
          </a:xfrm>
          <a:prstGeom prst="rect">
            <a:avLst/>
          </a:prstGeom>
        </p:spPr>
        <p:txBody>
          <a:bodyPr lIns="0" tIns="0" rIns="0" bIns="0" rtlCol="0" anchor="t">
            <a:spAutoFit/>
          </a:bodyPr>
          <a:lstStyle/>
          <a:p>
            <a:pPr algn="l">
              <a:lnSpc>
                <a:spcPts val="4890"/>
              </a:lnSpc>
            </a:pPr>
            <a:r>
              <a:rPr lang="en-US" sz="3000" b="1">
                <a:solidFill>
                  <a:srgbClr val="000000"/>
                </a:solidFill>
                <a:latin typeface="Raleway Bold"/>
                <a:ea typeface="Raleway Bold"/>
                <a:cs typeface="Raleway Bold"/>
                <a:sym typeface="Raleway Bold"/>
              </a:rPr>
              <a:t>IP Spoofing:</a:t>
            </a:r>
            <a:r>
              <a:rPr lang="en-US" sz="3000">
                <a:solidFill>
                  <a:srgbClr val="000000"/>
                </a:solidFill>
                <a:latin typeface="Raleway"/>
                <a:ea typeface="Raleway"/>
                <a:cs typeface="Raleway"/>
                <a:sym typeface="Raleway"/>
              </a:rPr>
              <a:t> Falsifying the source IP address in IP packets to impersonate another device or to bypass access controls.</a:t>
            </a:r>
          </a:p>
          <a:p>
            <a:pPr algn="l">
              <a:lnSpc>
                <a:spcPts val="4890"/>
              </a:lnSpc>
            </a:pPr>
            <a:r>
              <a:rPr lang="en-US" sz="3000" b="1">
                <a:solidFill>
                  <a:srgbClr val="000000"/>
                </a:solidFill>
                <a:latin typeface="Raleway Bold"/>
                <a:ea typeface="Raleway Bold"/>
                <a:cs typeface="Raleway Bold"/>
                <a:sym typeface="Raleway Bold"/>
              </a:rPr>
              <a:t>ICMP Flood:</a:t>
            </a:r>
            <a:r>
              <a:rPr lang="en-US" sz="3000">
                <a:solidFill>
                  <a:srgbClr val="000000"/>
                </a:solidFill>
                <a:latin typeface="Raleway"/>
                <a:ea typeface="Raleway"/>
                <a:cs typeface="Raleway"/>
                <a:sym typeface="Raleway"/>
              </a:rPr>
              <a:t> Flooding a target with a high volume of Internet Control Message Protocol (ICMP) packets, often used in DDoS attacks.</a:t>
            </a:r>
          </a:p>
          <a:p>
            <a:pPr algn="l">
              <a:lnSpc>
                <a:spcPts val="4890"/>
              </a:lnSpc>
            </a:pPr>
            <a:r>
              <a:rPr lang="en-US" sz="3000" b="1">
                <a:solidFill>
                  <a:srgbClr val="000000"/>
                </a:solidFill>
                <a:latin typeface="Raleway Bold"/>
                <a:ea typeface="Raleway Bold"/>
                <a:cs typeface="Raleway Bold"/>
                <a:sym typeface="Raleway Bold"/>
              </a:rPr>
              <a:t>Routing Attacks:</a:t>
            </a:r>
            <a:r>
              <a:rPr lang="en-US" sz="3000">
                <a:solidFill>
                  <a:srgbClr val="000000"/>
                </a:solidFill>
                <a:latin typeface="Raleway"/>
                <a:ea typeface="Raleway"/>
                <a:cs typeface="Raleway"/>
                <a:sym typeface="Raleway"/>
              </a:rPr>
              <a:t> Manipulating routing tables to redirect traffic to unauthorized destinations.</a:t>
            </a:r>
          </a:p>
          <a:p>
            <a:pPr algn="l">
              <a:lnSpc>
                <a:spcPts val="4890"/>
              </a:lnSpc>
            </a:pPr>
            <a:r>
              <a:rPr lang="en-US" sz="3000">
                <a:solidFill>
                  <a:srgbClr val="000000"/>
                </a:solidFill>
                <a:latin typeface="Raleway"/>
                <a:ea typeface="Raleway"/>
                <a:cs typeface="Raleway"/>
                <a:sym typeface="Raleway"/>
              </a:rPr>
              <a:t>.</a:t>
            </a: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Network Layer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697920"/>
            <a:ext cx="11688915" cy="5532120"/>
          </a:xfrm>
          <a:prstGeom prst="rect">
            <a:avLst/>
          </a:prstGeom>
        </p:spPr>
        <p:txBody>
          <a:bodyPr lIns="0" tIns="0" rIns="0" bIns="0" rtlCol="0" anchor="t">
            <a:spAutoFit/>
          </a:bodyPr>
          <a:lstStyle/>
          <a:p>
            <a:pPr algn="l">
              <a:lnSpc>
                <a:spcPts val="4890"/>
              </a:lnSpc>
            </a:pPr>
            <a:r>
              <a:rPr lang="en-US" sz="3000" b="1">
                <a:solidFill>
                  <a:srgbClr val="000000"/>
                </a:solidFill>
                <a:latin typeface="Raleway Bold"/>
                <a:ea typeface="Raleway Bold"/>
                <a:cs typeface="Raleway Bold"/>
                <a:sym typeface="Raleway Bold"/>
              </a:rPr>
              <a:t>SYN Flood: </a:t>
            </a:r>
            <a:r>
              <a:rPr lang="en-US" sz="3000">
                <a:solidFill>
                  <a:srgbClr val="000000"/>
                </a:solidFill>
                <a:latin typeface="Raleway"/>
                <a:ea typeface="Raleway"/>
                <a:cs typeface="Raleway"/>
                <a:sym typeface="Raleway"/>
              </a:rPr>
              <a:t>Exploiting the TCP three-way handshake process by sending a high volume of SYN requests without completing the handshake, causing the target to allocate resources and eventually become unavailable.</a:t>
            </a:r>
          </a:p>
          <a:p>
            <a:pPr algn="l">
              <a:lnSpc>
                <a:spcPts val="4890"/>
              </a:lnSpc>
            </a:pPr>
            <a:r>
              <a:rPr lang="en-US" sz="3000" b="1">
                <a:solidFill>
                  <a:srgbClr val="000000"/>
                </a:solidFill>
                <a:latin typeface="Raleway Bold"/>
                <a:ea typeface="Raleway Bold"/>
                <a:cs typeface="Raleway Bold"/>
                <a:sym typeface="Raleway Bold"/>
              </a:rPr>
              <a:t>UDP Flood: </a:t>
            </a:r>
            <a:r>
              <a:rPr lang="en-US" sz="3000">
                <a:solidFill>
                  <a:srgbClr val="000000"/>
                </a:solidFill>
                <a:latin typeface="Raleway"/>
                <a:ea typeface="Raleway"/>
                <a:cs typeface="Raleway"/>
                <a:sym typeface="Raleway"/>
              </a:rPr>
              <a:t>Flooding a target with User Datagram Protocol (UDP) packets, often used in DDoS attacks.</a:t>
            </a:r>
          </a:p>
          <a:p>
            <a:pPr algn="l">
              <a:lnSpc>
                <a:spcPts val="4890"/>
              </a:lnSpc>
            </a:pPr>
            <a:endParaRPr lang="en-US" sz="3000">
              <a:solidFill>
                <a:srgbClr val="000000"/>
              </a:solidFill>
              <a:latin typeface="Raleway"/>
              <a:ea typeface="Raleway"/>
              <a:cs typeface="Raleway"/>
              <a:sym typeface="Raleway"/>
            </a:endParaRPr>
          </a:p>
          <a:p>
            <a:pPr algn="l">
              <a:lnSpc>
                <a:spcPts val="4890"/>
              </a:lnSpc>
            </a:pPr>
            <a:r>
              <a:rPr lang="en-US" sz="3000">
                <a:solidFill>
                  <a:srgbClr val="000000"/>
                </a:solidFill>
                <a:latin typeface="Raleway"/>
                <a:ea typeface="Raleway"/>
                <a:cs typeface="Raleway"/>
                <a:sym typeface="Raleway"/>
              </a:rPr>
              <a:t>.</a:t>
            </a: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Transport Layer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469582" y="3345434"/>
            <a:ext cx="11688915" cy="8627745"/>
          </a:xfrm>
          <a:prstGeom prst="rect">
            <a:avLst/>
          </a:prstGeom>
        </p:spPr>
        <p:txBody>
          <a:bodyPr lIns="0" tIns="0" rIns="0" bIns="0" rtlCol="0" anchor="t">
            <a:spAutoFit/>
          </a:bodyPr>
          <a:lstStyle/>
          <a:p>
            <a:pPr algn="l">
              <a:lnSpc>
                <a:spcPts val="4890"/>
              </a:lnSpc>
            </a:pPr>
            <a:r>
              <a:rPr lang="en-US" sz="3000" b="1">
                <a:solidFill>
                  <a:srgbClr val="000000"/>
                </a:solidFill>
                <a:latin typeface="Raleway Bold"/>
                <a:ea typeface="Raleway Bold"/>
                <a:cs typeface="Raleway Bold"/>
                <a:sym typeface="Raleway Bold"/>
              </a:rPr>
              <a:t>SQL Injection:</a:t>
            </a:r>
            <a:r>
              <a:rPr lang="en-US" sz="3000">
                <a:solidFill>
                  <a:srgbClr val="000000"/>
                </a:solidFill>
                <a:latin typeface="Raleway"/>
                <a:ea typeface="Raleway"/>
                <a:cs typeface="Raleway"/>
                <a:sym typeface="Raleway"/>
              </a:rPr>
              <a:t> Injecting malicious SQL queries into input fields of web applications to manipulate databases.</a:t>
            </a:r>
          </a:p>
          <a:p>
            <a:pPr algn="l">
              <a:lnSpc>
                <a:spcPts val="4890"/>
              </a:lnSpc>
            </a:pPr>
            <a:r>
              <a:rPr lang="en-US" sz="3000" b="1">
                <a:solidFill>
                  <a:srgbClr val="000000"/>
                </a:solidFill>
                <a:latin typeface="Raleway Bold"/>
                <a:ea typeface="Raleway Bold"/>
                <a:cs typeface="Raleway Bold"/>
                <a:sym typeface="Raleway Bold"/>
              </a:rPr>
              <a:t>Cross-Site Scripting (XSS): </a:t>
            </a:r>
            <a:r>
              <a:rPr lang="en-US" sz="3000">
                <a:solidFill>
                  <a:srgbClr val="000000"/>
                </a:solidFill>
                <a:latin typeface="Raleway"/>
                <a:ea typeface="Raleway"/>
                <a:cs typeface="Raleway"/>
                <a:sym typeface="Raleway"/>
              </a:rPr>
              <a:t>Injecting malicious scripts into web pages viewed by other users.</a:t>
            </a:r>
          </a:p>
          <a:p>
            <a:pPr algn="l">
              <a:lnSpc>
                <a:spcPts val="4890"/>
              </a:lnSpc>
            </a:pPr>
            <a:r>
              <a:rPr lang="en-US" sz="3000" b="1">
                <a:solidFill>
                  <a:srgbClr val="000000"/>
                </a:solidFill>
                <a:latin typeface="Raleway Bold"/>
                <a:ea typeface="Raleway Bold"/>
                <a:cs typeface="Raleway Bold"/>
                <a:sym typeface="Raleway Bold"/>
              </a:rPr>
              <a:t>Phishing:</a:t>
            </a:r>
            <a:r>
              <a:rPr lang="en-US" sz="3000">
                <a:solidFill>
                  <a:srgbClr val="000000"/>
                </a:solidFill>
                <a:latin typeface="Raleway"/>
                <a:ea typeface="Raleway"/>
                <a:cs typeface="Raleway"/>
                <a:sym typeface="Raleway"/>
              </a:rPr>
              <a:t> Deceptive techniques to trick users into revealing sensitive information through emails, websites, or other forms of communication.</a:t>
            </a:r>
          </a:p>
          <a:p>
            <a:pPr algn="l">
              <a:lnSpc>
                <a:spcPts val="4890"/>
              </a:lnSpc>
            </a:pPr>
            <a:r>
              <a:rPr lang="en-US" sz="3000" b="1">
                <a:solidFill>
                  <a:srgbClr val="000000"/>
                </a:solidFill>
                <a:latin typeface="Raleway Bold"/>
                <a:ea typeface="Raleway Bold"/>
                <a:cs typeface="Raleway Bold"/>
                <a:sym typeface="Raleway Bold"/>
              </a:rPr>
              <a:t>Malware:</a:t>
            </a:r>
            <a:r>
              <a:rPr lang="en-US" sz="3000">
                <a:solidFill>
                  <a:srgbClr val="000000"/>
                </a:solidFill>
                <a:latin typeface="Raleway"/>
                <a:ea typeface="Raleway"/>
                <a:cs typeface="Raleway"/>
                <a:sym typeface="Raleway"/>
              </a:rPr>
              <a:t> Attacks such as viruses, worms, Trojans, and ransomware targeting vulnerable applications or users at the application layer.</a:t>
            </a:r>
          </a:p>
          <a:p>
            <a:pPr algn="l">
              <a:lnSpc>
                <a:spcPts val="4890"/>
              </a:lnSpc>
            </a:pPr>
            <a:endParaRPr lang="en-US" sz="3000">
              <a:solidFill>
                <a:srgbClr val="000000"/>
              </a:solidFill>
              <a:latin typeface="Raleway"/>
              <a:ea typeface="Raleway"/>
              <a:cs typeface="Raleway"/>
              <a:sym typeface="Raleway"/>
            </a:endParaRPr>
          </a:p>
          <a:p>
            <a:pPr algn="l">
              <a:lnSpc>
                <a:spcPts val="4890"/>
              </a:lnSpc>
            </a:pPr>
            <a:endParaRPr lang="en-US" sz="3000">
              <a:solidFill>
                <a:srgbClr val="000000"/>
              </a:solidFill>
              <a:latin typeface="Raleway"/>
              <a:ea typeface="Raleway"/>
              <a:cs typeface="Raleway"/>
              <a:sym typeface="Raleway"/>
            </a:endParaRPr>
          </a:p>
          <a:p>
            <a:pPr algn="l">
              <a:lnSpc>
                <a:spcPts val="4890"/>
              </a:lnSpc>
            </a:pPr>
            <a:r>
              <a:rPr lang="en-US" sz="3000">
                <a:solidFill>
                  <a:srgbClr val="000000"/>
                </a:solidFill>
                <a:latin typeface="Raleway"/>
                <a:ea typeface="Raleway"/>
                <a:cs typeface="Raleway"/>
                <a:sym typeface="Raleway"/>
              </a:rPr>
              <a:t>.</a:t>
            </a:r>
          </a:p>
          <a:p>
            <a:pPr algn="ctr">
              <a:lnSpc>
                <a:spcPts val="4890"/>
              </a:lnSpc>
            </a:pPr>
            <a:endParaRPr lang="en-US" sz="3000">
              <a:solidFill>
                <a:srgbClr val="000000"/>
              </a:solidFill>
              <a:latin typeface="Raleway"/>
              <a:ea typeface="Raleway"/>
              <a:cs typeface="Raleway"/>
              <a:sym typeface="Raleway"/>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Application Layer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9144000" y="2231642"/>
            <a:ext cx="8542907" cy="5321046"/>
          </a:xfrm>
          <a:prstGeom prst="rect">
            <a:avLst/>
          </a:prstGeom>
        </p:spPr>
        <p:txBody>
          <a:bodyPr lIns="0" tIns="0" rIns="0" bIns="0" rtlCol="0" anchor="t">
            <a:spAutoFit/>
          </a:bodyPr>
          <a:lstStyle/>
          <a:p>
            <a:pPr algn="l">
              <a:lnSpc>
                <a:spcPts val="14097"/>
              </a:lnSpc>
            </a:pPr>
            <a:r>
              <a:rPr lang="en-US" sz="11100" b="1">
                <a:solidFill>
                  <a:srgbClr val="273384"/>
                </a:solidFill>
                <a:latin typeface="Eczar Bold"/>
                <a:ea typeface="Eczar Bold"/>
                <a:cs typeface="Eczar Bold"/>
                <a:sym typeface="Eczar Bold"/>
              </a:rPr>
              <a:t>DOS AND DDOS ATTACKS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659820"/>
            <a:ext cx="11688915" cy="4423029"/>
          </a:xfrm>
          <a:prstGeom prst="rect">
            <a:avLst/>
          </a:prstGeom>
        </p:spPr>
        <p:txBody>
          <a:bodyPr lIns="0" tIns="0" rIns="0" bIns="0" rtlCol="0" anchor="t">
            <a:spAutoFit/>
          </a:bodyPr>
          <a:lstStyle/>
          <a:p>
            <a:pPr algn="ctr">
              <a:lnSpc>
                <a:spcPts val="5867"/>
              </a:lnSpc>
            </a:pPr>
            <a:r>
              <a:rPr lang="en-US" sz="3600">
                <a:solidFill>
                  <a:srgbClr val="000000"/>
                </a:solidFill>
                <a:latin typeface="Raleway"/>
                <a:ea typeface="Raleway"/>
                <a:cs typeface="Raleway"/>
                <a:sym typeface="Raleway"/>
              </a:rPr>
              <a:t>A Denial-of-Service (DoS) attack is a malicious attempt to disrupt the normal functioning of a targeted server, service, or network by overwhelming it with a flood of illegitimate traffic or resource requests. The goal of a DoS attack is to render the target inaccessible to its intended users, causing disruption or denial of service.</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202143" y="899723"/>
            <a:ext cx="14145490" cy="1398143"/>
          </a:xfrm>
          <a:prstGeom prst="rect">
            <a:avLst/>
          </a:prstGeom>
        </p:spPr>
        <p:txBody>
          <a:bodyPr lIns="0" tIns="0" rIns="0" bIns="0" rtlCol="0" anchor="t">
            <a:spAutoFit/>
          </a:bodyPr>
          <a:lstStyle/>
          <a:p>
            <a:pPr algn="ctr">
              <a:lnSpc>
                <a:spcPts val="11175"/>
              </a:lnSpc>
            </a:pPr>
            <a:r>
              <a:rPr lang="en-US" sz="8799" b="1">
                <a:solidFill>
                  <a:srgbClr val="273384"/>
                </a:solidFill>
                <a:latin typeface="Eczar Bold"/>
                <a:ea typeface="Eczar Bold"/>
                <a:cs typeface="Eczar Bold"/>
                <a:sym typeface="Eczar Bold"/>
              </a:rPr>
              <a:t>What is a DoS Attack?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1591</Words>
  <Application>Microsoft Office PowerPoint</Application>
  <PresentationFormat>Custom</PresentationFormat>
  <Paragraphs>80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Raleway</vt:lpstr>
      <vt:lpstr>Raleway Bold</vt:lpstr>
      <vt:lpstr>Arial</vt:lpstr>
      <vt:lpstr>Calibri</vt:lpstr>
      <vt:lpstr>Public Sans</vt:lpstr>
      <vt:lpstr>Eczar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Ishan Mardani</cp:lastModifiedBy>
  <cp:revision>2</cp:revision>
  <dcterms:created xsi:type="dcterms:W3CDTF">2006-08-16T00:00:00Z</dcterms:created>
  <dcterms:modified xsi:type="dcterms:W3CDTF">2024-09-26T16:53:08Z</dcterms:modified>
  <dc:identifier>DAGCkCYNtUY</dc:identifier>
</cp:coreProperties>
</file>